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60" r:id="rId3"/>
    <p:sldId id="273" r:id="rId4"/>
    <p:sldId id="296" r:id="rId5"/>
    <p:sldId id="298" r:id="rId6"/>
    <p:sldId id="297" r:id="rId7"/>
    <p:sldId id="279" r:id="rId8"/>
    <p:sldId id="286" r:id="rId9"/>
    <p:sldId id="274" r:id="rId10"/>
    <p:sldId id="289" r:id="rId11"/>
    <p:sldId id="291" r:id="rId12"/>
    <p:sldId id="288" r:id="rId13"/>
    <p:sldId id="290" r:id="rId14"/>
    <p:sldId id="281" r:id="rId15"/>
    <p:sldId id="292" r:id="rId16"/>
    <p:sldId id="287" r:id="rId17"/>
    <p:sldId id="263" r:id="rId18"/>
    <p:sldId id="264" r:id="rId19"/>
    <p:sldId id="265" r:id="rId20"/>
    <p:sldId id="266" r:id="rId21"/>
    <p:sldId id="267" r:id="rId22"/>
    <p:sldId id="268" r:id="rId23"/>
    <p:sldId id="275" r:id="rId24"/>
    <p:sldId id="276" r:id="rId25"/>
    <p:sldId id="269" r:id="rId26"/>
    <p:sldId id="278" r:id="rId27"/>
    <p:sldId id="270" r:id="rId28"/>
    <p:sldId id="271" r:id="rId29"/>
    <p:sldId id="272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AD099B-F6F3-4C82-936B-B6EEE0488ED5}">
  <a:tblStyle styleId="{ADAD099B-F6F3-4C82-936B-B6EEE0488E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9506"/>
    <p:restoredTop sz="94231"/>
  </p:normalViewPr>
  <p:slideViewPr>
    <p:cSldViewPr snapToGrid="0">
      <p:cViewPr>
        <p:scale>
          <a:sx n="89" d="100"/>
          <a:sy n="89" d="100"/>
        </p:scale>
        <p:origin x="1072" y="7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203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040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590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97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524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258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008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571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11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452C41C-6B51-4A70-9E54-261C9A1DE3C5}" type="datetimeFigureOut">
              <a:rPr lang="fr-FR">
                <a:solidFill>
                  <a:prstClr val="black">
                    <a:tint val="75000"/>
                  </a:prstClr>
                </a:solidFill>
              </a:rPr>
              <a:pPr/>
              <a:t>17/06/2018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29685-9A6B-488F-BDF3-6A19A560CD29}" type="slidenum">
              <a:rPr lang="fr-FR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609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Black"/>
              <a:buNone/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" name="Shape 28"/>
          <p:cNvSpPr/>
          <p:nvPr/>
        </p:nvSpPr>
        <p:spPr>
          <a:xfrm rot="5400000">
            <a:off x="171575" y="214775"/>
            <a:ext cx="255900" cy="1338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75575"/>
            <a:ext cx="9144000" cy="45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99900"/>
            <a:ext cx="1153300" cy="11435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311700" y="12474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MARS AT LOW OBLIQUITY</a:t>
            </a:r>
            <a:endParaRPr sz="38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8" name="Shape 58"/>
          <p:cNvSpPr txBox="1"/>
          <p:nvPr/>
        </p:nvSpPr>
        <p:spPr>
          <a:xfrm>
            <a:off x="2967900" y="4300700"/>
            <a:ext cx="32082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rial Black"/>
                <a:ea typeface="Arial Black"/>
                <a:cs typeface="Arial Black"/>
                <a:sym typeface="Arial Black"/>
              </a:rPr>
              <a:t>ETIENNE DUPONT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rial Black"/>
                <a:ea typeface="Arial Black"/>
                <a:cs typeface="Arial Black"/>
                <a:sym typeface="Arial Black"/>
              </a:rPr>
              <a:t>18/06/2018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59" name="Shape 59"/>
          <p:cNvCxnSpPr/>
          <p:nvPr/>
        </p:nvCxnSpPr>
        <p:spPr>
          <a:xfrm>
            <a:off x="0" y="3844375"/>
            <a:ext cx="9173400" cy="13200"/>
          </a:xfrm>
          <a:prstGeom prst="straightConnector1">
            <a:avLst/>
          </a:prstGeom>
          <a:noFill/>
          <a:ln w="1143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The ‘flat Mars’ </a:t>
            </a:r>
            <a:r>
              <a:rPr lang="fr-FR" dirty="0" err="1" smtClean="0"/>
              <a:t>experiment</a:t>
            </a:r>
            <a:endParaRPr dirty="0"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572" y="568025"/>
            <a:ext cx="6320455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9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558" y="1946789"/>
            <a:ext cx="8520600" cy="572700"/>
          </a:xfrm>
        </p:spPr>
        <p:txBody>
          <a:bodyPr/>
          <a:lstStyle/>
          <a:p>
            <a:r>
              <a:rPr lang="fr-FR" dirty="0" err="1" smtClean="0"/>
              <a:t>Schemas</a:t>
            </a:r>
            <a:r>
              <a:rPr lang="fr-FR" dirty="0" smtClean="0"/>
              <a:t> avec obliquités et code couleur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6748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The ‘flat Mars’ </a:t>
            </a:r>
            <a:r>
              <a:rPr lang="fr-FR" dirty="0" err="1" smtClean="0"/>
              <a:t>experiment</a:t>
            </a:r>
            <a:endParaRPr dirty="0"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12</a:t>
            </a:fld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028" y="568025"/>
            <a:ext cx="4787544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The ‘flat Mars’ </a:t>
            </a:r>
            <a:r>
              <a:rPr lang="fr-FR" dirty="0" err="1" smtClean="0"/>
              <a:t>experiment</a:t>
            </a:r>
            <a:endParaRPr dirty="0"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87" y="568025"/>
            <a:ext cx="4834025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8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The ‘flat Mars’ </a:t>
            </a:r>
            <a:r>
              <a:rPr lang="fr-FR" dirty="0" err="1" smtClean="0"/>
              <a:t>experiment</a:t>
            </a:r>
            <a:endParaRPr dirty="0"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14</a:t>
            </a:fld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0" y="836342"/>
            <a:ext cx="4328956" cy="54718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800" y="836342"/>
            <a:ext cx="4309375" cy="547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55073" y="1538868"/>
            <a:ext cx="4259766" cy="1248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Map</a:t>
            </a:r>
            <a:r>
              <a:rPr lang="fr-FR" dirty="0" smtClean="0"/>
              <a:t> avec le point où on regarde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681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The ‘flat Mars’ </a:t>
            </a:r>
            <a:r>
              <a:rPr lang="fr-FR" dirty="0" err="1" smtClean="0"/>
              <a:t>experiment</a:t>
            </a:r>
            <a:endParaRPr dirty="0"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15</a:t>
            </a:fld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0" y="836342"/>
            <a:ext cx="4328956" cy="54718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800" y="836342"/>
            <a:ext cx="4309375" cy="54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5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74136" y="1983892"/>
            <a:ext cx="4316235" cy="837366"/>
          </a:xfrm>
          <a:solidFill>
            <a:srgbClr val="FFFF00"/>
          </a:solidFill>
        </p:spPr>
        <p:txBody>
          <a:bodyPr/>
          <a:lstStyle/>
          <a:p>
            <a:pPr algn="ctr"/>
            <a:r>
              <a:rPr lang="fr-FR" smtClean="0"/>
              <a:t>SLOPES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29685-9A6B-488F-BDF3-6A19A560CD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35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323" y="1278058"/>
            <a:ext cx="3493338" cy="1454704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Our tool : a fast climate model</a:t>
            </a:r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17</a:t>
            </a:fld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04775" y="816850"/>
            <a:ext cx="4991098" cy="49910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Shape 123"/>
          <p:cNvGrpSpPr/>
          <p:nvPr/>
        </p:nvGrpSpPr>
        <p:grpSpPr>
          <a:xfrm>
            <a:off x="7460273" y="1353625"/>
            <a:ext cx="1438275" cy="323850"/>
            <a:chOff x="5275298" y="1114025"/>
            <a:chExt cx="1438275" cy="323850"/>
          </a:xfrm>
        </p:grpSpPr>
        <p:pic>
          <p:nvPicPr>
            <p:cNvPr id="124" name="Shape 1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75298" y="1114025"/>
              <a:ext cx="1438275" cy="3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Shape 1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57673" y="1133075"/>
              <a:ext cx="457200" cy="28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Shape 129"/>
          <p:cNvSpPr txBox="1"/>
          <p:nvPr/>
        </p:nvSpPr>
        <p:spPr>
          <a:xfrm>
            <a:off x="5035325" y="3461188"/>
            <a:ext cx="3531900" cy="108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Requirements :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Fast model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Under-mesh slope distribution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Glaciers flow computing</a:t>
            </a:r>
            <a:endParaRPr/>
          </a:p>
        </p:txBody>
      </p:sp>
      <p:cxnSp>
        <p:nvCxnSpPr>
          <p:cNvPr id="128" name="Shape 128"/>
          <p:cNvCxnSpPr/>
          <p:nvPr/>
        </p:nvCxnSpPr>
        <p:spPr>
          <a:xfrm flipV="1">
            <a:off x="2143700" y="2440030"/>
            <a:ext cx="2123181" cy="651521"/>
          </a:xfrm>
          <a:prstGeom prst="straightConnector1">
            <a:avLst/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Shape 127"/>
          <p:cNvCxnSpPr/>
          <p:nvPr/>
        </p:nvCxnSpPr>
        <p:spPr>
          <a:xfrm flipV="1">
            <a:off x="2133350" y="2005410"/>
            <a:ext cx="1426279" cy="1065442"/>
          </a:xfrm>
          <a:prstGeom prst="straightConnector1">
            <a:avLst/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Where does CO</a:t>
            </a:r>
            <a:r>
              <a:rPr lang="fr" baseline="-25000"/>
              <a:t>2</a:t>
            </a:r>
            <a:r>
              <a:rPr lang="fr"/>
              <a:t> condense ?</a:t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650" y="552450"/>
            <a:ext cx="6057900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3535450" y="4438650"/>
            <a:ext cx="51699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Annual insolation for different values of obliquity</a:t>
            </a:r>
            <a:endParaRPr u="sng"/>
          </a:p>
        </p:txBody>
      </p:sp>
      <p:sp>
        <p:nvSpPr>
          <p:cNvPr id="142" name="Shape 142"/>
          <p:cNvSpPr txBox="1"/>
          <p:nvPr/>
        </p:nvSpPr>
        <p:spPr>
          <a:xfrm>
            <a:off x="488500" y="968025"/>
            <a:ext cx="22674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At the poles ?</a:t>
            </a:r>
            <a:endParaRPr b="1"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1811950" y="2522675"/>
            <a:ext cx="1314600" cy="6573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3515050" y="2439100"/>
            <a:ext cx="1314600" cy="6573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2326000" y="1967200"/>
            <a:ext cx="46521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Importance de la prise en compte des pentes</a:t>
            </a:r>
            <a:endParaRPr b="1"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19</a:t>
            </a:fld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Where does CO</a:t>
            </a:r>
            <a:r>
              <a:rPr lang="fr" baseline="-25000"/>
              <a:t>2</a:t>
            </a:r>
            <a:r>
              <a:rPr lang="fr"/>
              <a:t> condense ?</a:t>
            </a:r>
            <a:endParaRPr/>
          </a:p>
        </p:txBody>
      </p:sp>
      <p:grpSp>
        <p:nvGrpSpPr>
          <p:cNvPr id="153" name="Shape 153"/>
          <p:cNvGrpSpPr/>
          <p:nvPr/>
        </p:nvGrpSpPr>
        <p:grpSpPr>
          <a:xfrm>
            <a:off x="1252518" y="649373"/>
            <a:ext cx="6638946" cy="4024159"/>
            <a:chOff x="1252518" y="649373"/>
            <a:chExt cx="6638946" cy="4024159"/>
          </a:xfrm>
        </p:grpSpPr>
        <p:grpSp>
          <p:nvGrpSpPr>
            <p:cNvPr id="154" name="Shape 154"/>
            <p:cNvGrpSpPr/>
            <p:nvPr/>
          </p:nvGrpSpPr>
          <p:grpSpPr>
            <a:xfrm>
              <a:off x="1252518" y="649373"/>
              <a:ext cx="6638946" cy="4024159"/>
              <a:chOff x="1252518" y="649373"/>
              <a:chExt cx="6638946" cy="4024159"/>
            </a:xfrm>
          </p:grpSpPr>
          <p:grpSp>
            <p:nvGrpSpPr>
              <p:cNvPr id="155" name="Shape 155"/>
              <p:cNvGrpSpPr/>
              <p:nvPr/>
            </p:nvGrpSpPr>
            <p:grpSpPr>
              <a:xfrm>
                <a:off x="1252518" y="649373"/>
                <a:ext cx="6638946" cy="4024159"/>
                <a:chOff x="3486125" y="1124925"/>
                <a:chExt cx="5198862" cy="3234075"/>
              </a:xfrm>
            </p:grpSpPr>
            <p:pic>
              <p:nvPicPr>
                <p:cNvPr id="156" name="Shape 15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486125" y="1124925"/>
                  <a:ext cx="5198862" cy="32340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7" name="Shape 157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3818651" y="3870625"/>
                  <a:ext cx="4791924" cy="1584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58" name="Shape 158"/>
              <p:cNvSpPr/>
              <p:nvPr/>
            </p:nvSpPr>
            <p:spPr>
              <a:xfrm>
                <a:off x="1550825" y="714675"/>
                <a:ext cx="5322000" cy="8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" name="Shape 159"/>
            <p:cNvSpPr/>
            <p:nvPr/>
          </p:nvSpPr>
          <p:spPr>
            <a:xfrm>
              <a:off x="2398275" y="2036700"/>
              <a:ext cx="3932100" cy="27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Shape 160"/>
          <p:cNvSpPr txBox="1"/>
          <p:nvPr/>
        </p:nvSpPr>
        <p:spPr>
          <a:xfrm>
            <a:off x="2042375" y="2050775"/>
            <a:ext cx="40761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Slopes must be taken into account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1242">
            <a:off x="1353199" y="2158682"/>
            <a:ext cx="7207812" cy="95007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Shape 107"/>
          <p:cNvSpPr txBox="1"/>
          <p:nvPr/>
        </p:nvSpPr>
        <p:spPr>
          <a:xfrm>
            <a:off x="129750" y="720425"/>
            <a:ext cx="3854900" cy="110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At </a:t>
            </a:r>
            <a:r>
              <a:rPr lang="fr" dirty="0" err="1"/>
              <a:t>low</a:t>
            </a:r>
            <a:r>
              <a:rPr lang="fr" dirty="0"/>
              <a:t> </a:t>
            </a:r>
            <a:r>
              <a:rPr lang="fr" dirty="0" err="1"/>
              <a:t>obliquity</a:t>
            </a:r>
            <a:r>
              <a:rPr lang="fr" dirty="0"/>
              <a:t>, </a:t>
            </a:r>
            <a:r>
              <a:rPr lang="fr" dirty="0" err="1"/>
              <a:t>very</a:t>
            </a:r>
            <a:r>
              <a:rPr lang="fr" dirty="0"/>
              <a:t> </a:t>
            </a:r>
            <a:r>
              <a:rPr lang="fr" dirty="0" err="1"/>
              <a:t>thin</a:t>
            </a:r>
            <a:r>
              <a:rPr lang="fr" dirty="0"/>
              <a:t> Ar-N</a:t>
            </a:r>
            <a:r>
              <a:rPr lang="fr" baseline="-25000" dirty="0">
                <a:solidFill>
                  <a:schemeClr val="dk1"/>
                </a:solidFill>
              </a:rPr>
              <a:t>2</a:t>
            </a:r>
            <a:r>
              <a:rPr lang="fr" dirty="0"/>
              <a:t> </a:t>
            </a:r>
            <a:r>
              <a:rPr lang="fr" dirty="0" err="1"/>
              <a:t>atmosphere</a:t>
            </a:r>
            <a:r>
              <a:rPr lang="fr" dirty="0"/>
              <a:t>. </a:t>
            </a:r>
            <a:r>
              <a:rPr lang="fr" dirty="0" err="1"/>
              <a:t>Almost</a:t>
            </a:r>
            <a:r>
              <a:rPr lang="fr" dirty="0"/>
              <a:t> all </a:t>
            </a:r>
            <a:r>
              <a:rPr lang="fr" dirty="0" err="1"/>
              <a:t>atmospheric</a:t>
            </a:r>
            <a:r>
              <a:rPr lang="fr" dirty="0"/>
              <a:t> </a:t>
            </a:r>
            <a:r>
              <a:rPr lang="fr" dirty="0">
                <a:solidFill>
                  <a:schemeClr val="dk1"/>
                </a:solidFill>
              </a:rPr>
              <a:t>CO</a:t>
            </a:r>
            <a:r>
              <a:rPr lang="fr" baseline="-25000" dirty="0">
                <a:solidFill>
                  <a:schemeClr val="dk1"/>
                </a:solidFill>
              </a:rPr>
              <a:t>2</a:t>
            </a:r>
            <a:r>
              <a:rPr lang="fr" dirty="0"/>
              <a:t> has </a:t>
            </a:r>
            <a:r>
              <a:rPr lang="fr" dirty="0" err="1"/>
              <a:t>condensed</a:t>
            </a:r>
            <a:endParaRPr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Motivations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How to describe slopes ?</a:t>
            </a: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488500" y="968025"/>
            <a:ext cx="22674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Inclination : 𝚹</a:t>
            </a:r>
            <a:endParaRPr b="1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Orientation : ɸ</a:t>
            </a:r>
            <a:endParaRPr b="1"/>
          </a:p>
        </p:txBody>
      </p:sp>
      <p:grpSp>
        <p:nvGrpSpPr>
          <p:cNvPr id="167" name="Shape 167"/>
          <p:cNvGrpSpPr/>
          <p:nvPr/>
        </p:nvGrpSpPr>
        <p:grpSpPr>
          <a:xfrm>
            <a:off x="294325" y="2328850"/>
            <a:ext cx="2227875" cy="1441050"/>
            <a:chOff x="370525" y="2328850"/>
            <a:chExt cx="2227875" cy="1441050"/>
          </a:xfrm>
        </p:grpSpPr>
        <p:pic>
          <p:nvPicPr>
            <p:cNvPr id="168" name="Shape 1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0525" y="2328850"/>
              <a:ext cx="2227875" cy="144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Shape 169"/>
            <p:cNvSpPr/>
            <p:nvPr/>
          </p:nvSpPr>
          <p:spPr>
            <a:xfrm>
              <a:off x="1200525" y="3571825"/>
              <a:ext cx="753300" cy="121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0" name="Shape 170"/>
          <p:cNvPicPr preferRelativeResize="0"/>
          <p:nvPr/>
        </p:nvPicPr>
        <p:blipFill rotWithShape="1">
          <a:blip r:embed="rId4">
            <a:alphaModFix/>
          </a:blip>
          <a:srcRect l="12897" t="10583" r="5880" b="3932"/>
          <a:stretch/>
        </p:blipFill>
        <p:spPr>
          <a:xfrm>
            <a:off x="3164125" y="663225"/>
            <a:ext cx="4457148" cy="351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3695450" y="4276750"/>
            <a:ext cx="41193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/>
              <a:t>Solar flux for different orientations (LMD1D) </a:t>
            </a:r>
            <a:endParaRPr sz="1200" u="sng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Latitude : 70°N</a:t>
            </a: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LS(t=0) = 0°</a:t>
            </a:r>
            <a:endParaRPr sz="1200"/>
          </a:p>
        </p:txBody>
      </p:sp>
      <p:grpSp>
        <p:nvGrpSpPr>
          <p:cNvPr id="172" name="Shape 172"/>
          <p:cNvGrpSpPr/>
          <p:nvPr/>
        </p:nvGrpSpPr>
        <p:grpSpPr>
          <a:xfrm>
            <a:off x="7621268" y="1027032"/>
            <a:ext cx="1272553" cy="636589"/>
            <a:chOff x="2275475" y="663225"/>
            <a:chExt cx="1527125" cy="780325"/>
          </a:xfrm>
        </p:grpSpPr>
        <p:cxnSp>
          <p:nvCxnSpPr>
            <p:cNvPr id="173" name="Shape 173"/>
            <p:cNvCxnSpPr/>
            <p:nvPr/>
          </p:nvCxnSpPr>
          <p:spPr>
            <a:xfrm>
              <a:off x="2888800" y="1167975"/>
              <a:ext cx="169200" cy="2367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Shape 174"/>
            <p:cNvCxnSpPr/>
            <p:nvPr/>
          </p:nvCxnSpPr>
          <p:spPr>
            <a:xfrm>
              <a:off x="3058000" y="1404675"/>
              <a:ext cx="338100" cy="6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Shape 175"/>
            <p:cNvCxnSpPr/>
            <p:nvPr/>
          </p:nvCxnSpPr>
          <p:spPr>
            <a:xfrm rot="10800000" flipH="1">
              <a:off x="3382000" y="1162725"/>
              <a:ext cx="216600" cy="247200"/>
            </a:xfrm>
            <a:prstGeom prst="straightConnector1">
              <a:avLst/>
            </a:prstGeom>
            <a:noFill/>
            <a:ln w="28575" cap="flat" cmpd="sng">
              <a:solidFill>
                <a:srgbClr val="99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6" name="Shape 176"/>
            <p:cNvSpPr txBox="1"/>
            <p:nvPr/>
          </p:nvSpPr>
          <p:spPr>
            <a:xfrm>
              <a:off x="2823275" y="963550"/>
              <a:ext cx="65400" cy="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2275475" y="663225"/>
              <a:ext cx="286500" cy="345600"/>
            </a:xfrm>
            <a:prstGeom prst="sun">
              <a:avLst>
                <a:gd name="adj" fmla="val 25000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8" name="Shape 178"/>
            <p:cNvCxnSpPr/>
            <p:nvPr/>
          </p:nvCxnSpPr>
          <p:spPr>
            <a:xfrm>
              <a:off x="2654675" y="865300"/>
              <a:ext cx="564600" cy="2034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9" name="Shape 179"/>
            <p:cNvCxnSpPr/>
            <p:nvPr/>
          </p:nvCxnSpPr>
          <p:spPr>
            <a:xfrm>
              <a:off x="2573675" y="963550"/>
              <a:ext cx="564600" cy="2034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0" name="Shape 180"/>
            <p:cNvCxnSpPr/>
            <p:nvPr/>
          </p:nvCxnSpPr>
          <p:spPr>
            <a:xfrm>
              <a:off x="2654675" y="734325"/>
              <a:ext cx="564600" cy="2034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1" name="Shape 181"/>
            <p:cNvSpPr txBox="1"/>
            <p:nvPr/>
          </p:nvSpPr>
          <p:spPr>
            <a:xfrm>
              <a:off x="2602300" y="1173250"/>
              <a:ext cx="286500" cy="27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rgbClr val="0000FF"/>
                  </a:solidFill>
                </a:rPr>
                <a:t>N</a:t>
              </a:r>
              <a:endParaRPr b="1">
                <a:solidFill>
                  <a:srgbClr val="0000FF"/>
                </a:solidFill>
              </a:endParaRPr>
            </a:p>
          </p:txBody>
        </p:sp>
        <p:sp>
          <p:nvSpPr>
            <p:cNvPr id="182" name="Shape 182"/>
            <p:cNvSpPr txBox="1"/>
            <p:nvPr/>
          </p:nvSpPr>
          <p:spPr>
            <a:xfrm>
              <a:off x="3516100" y="1173250"/>
              <a:ext cx="286500" cy="27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rgbClr val="9900FF"/>
                  </a:solidFill>
                </a:rPr>
                <a:t>S</a:t>
              </a:r>
              <a:endParaRPr b="1">
                <a:solidFill>
                  <a:srgbClr val="9900FF"/>
                </a:solidFill>
              </a:endParaRPr>
            </a:p>
          </p:txBody>
        </p:sp>
      </p:grp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l="12497" t="10717" r="1369" b="2852"/>
          <a:stretch/>
        </p:blipFill>
        <p:spPr>
          <a:xfrm>
            <a:off x="-8125" y="1226800"/>
            <a:ext cx="4419776" cy="332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criteria define the solar flux ?</a:t>
            </a:r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21</a:t>
            </a:fld>
            <a:endParaRPr/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4">
            <a:alphaModFix/>
          </a:blip>
          <a:srcRect l="12617" t="10438" r="1376" b="3717"/>
          <a:stretch/>
        </p:blipFill>
        <p:spPr>
          <a:xfrm>
            <a:off x="4122900" y="679288"/>
            <a:ext cx="5220276" cy="39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/>
        </p:nvSpPr>
        <p:spPr>
          <a:xfrm>
            <a:off x="4070550" y="3999350"/>
            <a:ext cx="4275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/>
              <a:t>Mean solar insolation in function of the projection of the orientation on the South-North axis, for different slope inclinations (LMD1D)</a:t>
            </a:r>
            <a:endParaRPr sz="1200" u="sng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Latitude : 30°N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LS(t=0) = 0°</a:t>
            </a:r>
            <a:endParaRPr sz="1200"/>
          </a:p>
        </p:txBody>
      </p:sp>
      <p:grpSp>
        <p:nvGrpSpPr>
          <p:cNvPr id="197" name="Shape 197"/>
          <p:cNvGrpSpPr/>
          <p:nvPr/>
        </p:nvGrpSpPr>
        <p:grpSpPr>
          <a:xfrm>
            <a:off x="355600" y="2290525"/>
            <a:ext cx="2400300" cy="1552575"/>
            <a:chOff x="488500" y="2048775"/>
            <a:chExt cx="2400300" cy="1552575"/>
          </a:xfrm>
        </p:grpSpPr>
        <p:pic>
          <p:nvPicPr>
            <p:cNvPr id="198" name="Shape 1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8500" y="2048775"/>
              <a:ext cx="2400300" cy="1552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Shape 199"/>
            <p:cNvSpPr/>
            <p:nvPr/>
          </p:nvSpPr>
          <p:spPr>
            <a:xfrm>
              <a:off x="1402775" y="3411700"/>
              <a:ext cx="753300" cy="121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0" name="Shape 200"/>
          <p:cNvPicPr preferRelativeResize="0"/>
          <p:nvPr/>
        </p:nvPicPr>
        <p:blipFill rotWithShape="1">
          <a:blip r:embed="rId4">
            <a:alphaModFix/>
          </a:blip>
          <a:srcRect l="12939" t="11885" r="4058" b="4411"/>
          <a:stretch/>
        </p:blipFill>
        <p:spPr>
          <a:xfrm>
            <a:off x="3438475" y="305950"/>
            <a:ext cx="5216724" cy="376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x="5233575" y="381350"/>
            <a:ext cx="1929900" cy="21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Shape 202"/>
          <p:cNvSpPr txBox="1"/>
          <p:nvPr/>
        </p:nvSpPr>
        <p:spPr>
          <a:xfrm>
            <a:off x="8374263" y="1806325"/>
            <a:ext cx="4887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</a:rPr>
              <a:t>0°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8374263" y="2126725"/>
            <a:ext cx="4887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4°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8374263" y="2503338"/>
            <a:ext cx="4887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8°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05" name="Shape 205"/>
          <p:cNvSpPr txBox="1"/>
          <p:nvPr/>
        </p:nvSpPr>
        <p:spPr>
          <a:xfrm>
            <a:off x="8374263" y="2851863"/>
            <a:ext cx="4887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5"/>
                </a:solidFill>
              </a:rPr>
              <a:t>12°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8374263" y="3177325"/>
            <a:ext cx="4887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00FF"/>
                </a:solidFill>
              </a:rPr>
              <a:t>16°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8374263" y="3577025"/>
            <a:ext cx="4887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BF9000"/>
                </a:solidFill>
              </a:rPr>
              <a:t>20°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22</a:t>
            </a:fld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criteria define the solar flux ?</a:t>
            </a: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488500" y="968025"/>
            <a:ext cx="22674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Inclination : 𝚹</a:t>
            </a:r>
            <a:endParaRPr b="1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Orientation : ɸ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reeform 8"/>
          <p:cNvSpPr>
            <a:spLocks/>
          </p:cNvSpPr>
          <p:nvPr/>
        </p:nvSpPr>
        <p:spPr bwMode="auto">
          <a:xfrm>
            <a:off x="-1541860" y="2620566"/>
            <a:ext cx="10022682" cy="6704409"/>
          </a:xfrm>
          <a:custGeom>
            <a:avLst/>
            <a:gdLst>
              <a:gd name="T0" fmla="*/ 13277851 w 8418"/>
              <a:gd name="T1" fmla="*/ 7181850 h 5631"/>
              <a:gd name="T2" fmla="*/ 13220701 w 8418"/>
              <a:gd name="T3" fmla="*/ 3152775 h 5631"/>
              <a:gd name="T4" fmla="*/ 12677773 w 8418"/>
              <a:gd name="T5" fmla="*/ 2924175 h 5631"/>
              <a:gd name="T6" fmla="*/ 11877673 w 8418"/>
              <a:gd name="T7" fmla="*/ 2924175 h 5631"/>
              <a:gd name="T8" fmla="*/ 9848849 w 8418"/>
              <a:gd name="T9" fmla="*/ 2952750 h 5631"/>
              <a:gd name="T10" fmla="*/ 8848725 w 8418"/>
              <a:gd name="T11" fmla="*/ 3009900 h 5631"/>
              <a:gd name="T12" fmla="*/ 7705725 w 8418"/>
              <a:gd name="T13" fmla="*/ 2952750 h 5631"/>
              <a:gd name="T14" fmla="*/ 6305549 w 8418"/>
              <a:gd name="T15" fmla="*/ 1638300 h 5631"/>
              <a:gd name="T16" fmla="*/ 5391149 w 8418"/>
              <a:gd name="T17" fmla="*/ 981075 h 5631"/>
              <a:gd name="T18" fmla="*/ 1762125 w 8418"/>
              <a:gd name="T19" fmla="*/ 981075 h 5631"/>
              <a:gd name="T20" fmla="*/ 1590675 w 8418"/>
              <a:gd name="T21" fmla="*/ 1152525 h 5631"/>
              <a:gd name="T22" fmla="*/ 1962150 w 8418"/>
              <a:gd name="T23" fmla="*/ 7896225 h 5631"/>
              <a:gd name="T24" fmla="*/ 13363576 w 8418"/>
              <a:gd name="T25" fmla="*/ 7410450 h 56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418"/>
              <a:gd name="T40" fmla="*/ 0 h 5631"/>
              <a:gd name="T41" fmla="*/ 8418 w 8418"/>
              <a:gd name="T42" fmla="*/ 5631 h 56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418" h="5631">
                <a:moveTo>
                  <a:pt x="8364" y="4524"/>
                </a:moveTo>
                <a:cubicBezTo>
                  <a:pt x="8377" y="3478"/>
                  <a:pt x="8391" y="2433"/>
                  <a:pt x="8328" y="1986"/>
                </a:cubicBezTo>
                <a:cubicBezTo>
                  <a:pt x="8265" y="1539"/>
                  <a:pt x="8127" y="1866"/>
                  <a:pt x="7986" y="1842"/>
                </a:cubicBezTo>
                <a:cubicBezTo>
                  <a:pt x="7845" y="1818"/>
                  <a:pt x="7779" y="1839"/>
                  <a:pt x="7482" y="1842"/>
                </a:cubicBezTo>
                <a:cubicBezTo>
                  <a:pt x="7185" y="1845"/>
                  <a:pt x="6522" y="1851"/>
                  <a:pt x="6204" y="1860"/>
                </a:cubicBezTo>
                <a:cubicBezTo>
                  <a:pt x="5886" y="1869"/>
                  <a:pt x="5799" y="1896"/>
                  <a:pt x="5574" y="1896"/>
                </a:cubicBezTo>
                <a:cubicBezTo>
                  <a:pt x="5349" y="1896"/>
                  <a:pt x="5121" y="2004"/>
                  <a:pt x="4854" y="1860"/>
                </a:cubicBezTo>
                <a:cubicBezTo>
                  <a:pt x="4587" y="1716"/>
                  <a:pt x="4215" y="1239"/>
                  <a:pt x="3972" y="1032"/>
                </a:cubicBezTo>
                <a:cubicBezTo>
                  <a:pt x="3729" y="825"/>
                  <a:pt x="3873" y="687"/>
                  <a:pt x="3396" y="618"/>
                </a:cubicBezTo>
                <a:cubicBezTo>
                  <a:pt x="2919" y="549"/>
                  <a:pt x="1509" y="600"/>
                  <a:pt x="1110" y="618"/>
                </a:cubicBezTo>
                <a:cubicBezTo>
                  <a:pt x="711" y="636"/>
                  <a:pt x="981" y="0"/>
                  <a:pt x="1002" y="726"/>
                </a:cubicBezTo>
                <a:cubicBezTo>
                  <a:pt x="1023" y="1452"/>
                  <a:pt x="0" y="4317"/>
                  <a:pt x="1236" y="4974"/>
                </a:cubicBezTo>
                <a:cubicBezTo>
                  <a:pt x="2472" y="5631"/>
                  <a:pt x="5445" y="5149"/>
                  <a:pt x="8418" y="4668"/>
                </a:cubicBezTo>
              </a:path>
            </a:pathLst>
          </a:custGeom>
          <a:solidFill>
            <a:schemeClr val="bg1"/>
          </a:solidFill>
          <a:ln w="57150" cmpd="sng">
            <a:pattFill prst="trellis">
              <a:fgClr>
                <a:srgbClr val="CC6600"/>
              </a:fgClr>
              <a:bgClr>
                <a:srgbClr val="FF9933"/>
              </a:bgClr>
            </a:pattFill>
            <a:prstDash val="solid"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20483" name="AutoShape 10"/>
          <p:cNvSpPr>
            <a:spLocks noChangeArrowheads="1"/>
          </p:cNvSpPr>
          <p:nvPr/>
        </p:nvSpPr>
        <p:spPr bwMode="auto">
          <a:xfrm>
            <a:off x="6710363" y="2421732"/>
            <a:ext cx="621506" cy="578644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3175">
            <a:solidFill>
              <a:srgbClr val="FF9933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fr-FR" sz="1050">
              <a:solidFill>
                <a:srgbClr val="000000"/>
              </a:solidFill>
            </a:endParaRPr>
          </a:p>
        </p:txBody>
      </p:sp>
      <p:sp>
        <p:nvSpPr>
          <p:cNvPr id="20484" name="Line 16"/>
          <p:cNvSpPr>
            <a:spLocks noChangeShapeType="1"/>
          </p:cNvSpPr>
          <p:nvPr/>
        </p:nvSpPr>
        <p:spPr bwMode="auto">
          <a:xfrm flipH="1">
            <a:off x="5651897" y="3067050"/>
            <a:ext cx="1152525" cy="1772841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20485" name="Line 18"/>
          <p:cNvSpPr>
            <a:spLocks noChangeShapeType="1"/>
          </p:cNvSpPr>
          <p:nvPr/>
        </p:nvSpPr>
        <p:spPr bwMode="auto">
          <a:xfrm flipH="1">
            <a:off x="4155282" y="2889647"/>
            <a:ext cx="2532460" cy="13335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20486" name="Line 23"/>
          <p:cNvSpPr>
            <a:spLocks noChangeShapeType="1"/>
          </p:cNvSpPr>
          <p:nvPr/>
        </p:nvSpPr>
        <p:spPr bwMode="auto">
          <a:xfrm flipH="1" flipV="1">
            <a:off x="4335066" y="4538662"/>
            <a:ext cx="1263253" cy="301229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20487" name="Line 24"/>
          <p:cNvSpPr>
            <a:spLocks noChangeShapeType="1"/>
          </p:cNvSpPr>
          <p:nvPr/>
        </p:nvSpPr>
        <p:spPr bwMode="auto">
          <a:xfrm flipH="1" flipV="1">
            <a:off x="4139804" y="4624387"/>
            <a:ext cx="1026319" cy="21550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20488" name="Text Box 25"/>
          <p:cNvSpPr txBox="1">
            <a:spLocks noChangeArrowheads="1"/>
          </p:cNvSpPr>
          <p:nvPr/>
        </p:nvSpPr>
        <p:spPr bwMode="auto">
          <a:xfrm>
            <a:off x="4316016" y="4673204"/>
            <a:ext cx="31931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>
                <a:solidFill>
                  <a:srgbClr val="FF0000"/>
                </a:solidFill>
              </a:rPr>
              <a:t>IR</a:t>
            </a:r>
          </a:p>
        </p:txBody>
      </p:sp>
      <p:sp>
        <p:nvSpPr>
          <p:cNvPr id="17" name="Ellipse 16"/>
          <p:cNvSpPr/>
          <p:nvPr/>
        </p:nvSpPr>
        <p:spPr>
          <a:xfrm>
            <a:off x="3707607" y="3219450"/>
            <a:ext cx="54769" cy="5476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3821907" y="3333750"/>
            <a:ext cx="54769" cy="5476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3869532" y="3436144"/>
            <a:ext cx="54769" cy="5357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031457" y="3381375"/>
            <a:ext cx="54769" cy="5476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4193382" y="3436144"/>
            <a:ext cx="54769" cy="5357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4050507" y="3562350"/>
            <a:ext cx="54769" cy="5476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869532" y="3274219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4410075" y="3489723"/>
            <a:ext cx="53579" cy="5357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3977879" y="3327798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3924301" y="3598069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4301729" y="3598069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4031457" y="3706416"/>
            <a:ext cx="54769" cy="5357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3545682" y="3489723"/>
            <a:ext cx="54769" cy="5357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4416029" y="3712369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31" name="Ellipse 30"/>
          <p:cNvSpPr/>
          <p:nvPr/>
        </p:nvSpPr>
        <p:spPr>
          <a:xfrm>
            <a:off x="3762376" y="3436144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3707607" y="3598069"/>
            <a:ext cx="54769" cy="5357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3654029" y="3327798"/>
            <a:ext cx="53578" cy="5357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4038601" y="3712369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4139804" y="3327798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20508" name="Line 18"/>
          <p:cNvSpPr>
            <a:spLocks noChangeShapeType="1"/>
          </p:cNvSpPr>
          <p:nvPr/>
        </p:nvSpPr>
        <p:spPr bwMode="auto">
          <a:xfrm flipH="1">
            <a:off x="4301729" y="2680098"/>
            <a:ext cx="2316956" cy="701278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20509" name="Line 18"/>
          <p:cNvSpPr>
            <a:spLocks noChangeShapeType="1"/>
          </p:cNvSpPr>
          <p:nvPr/>
        </p:nvSpPr>
        <p:spPr bwMode="auto">
          <a:xfrm flipH="1">
            <a:off x="3707606" y="3706416"/>
            <a:ext cx="161925" cy="32385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20510" name="ZoneTexte 37"/>
          <p:cNvSpPr txBox="1">
            <a:spLocks noChangeArrowheads="1"/>
          </p:cNvSpPr>
          <p:nvPr/>
        </p:nvSpPr>
        <p:spPr bwMode="auto">
          <a:xfrm>
            <a:off x="1158478" y="250031"/>
            <a:ext cx="68932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fr-FR" sz="2100" b="1">
                <a:solidFill>
                  <a:srgbClr val="FF0000"/>
                </a:solidFill>
                <a:ea typeface="Lucida Sans Unicode" pitchFamily="34" charset="0"/>
                <a:cs typeface="Lucida Sans Unicode" pitchFamily="34" charset="0"/>
              </a:rPr>
              <a:t>NEW: Simulating the environment on Martian slopes</a:t>
            </a:r>
            <a:endParaRPr lang="en-US" altLang="fr-FR" sz="2100" b="1">
              <a:solidFill>
                <a:srgbClr val="FF0000"/>
              </a:solidFill>
            </a:endParaRPr>
          </a:p>
        </p:txBody>
      </p:sp>
      <p:sp>
        <p:nvSpPr>
          <p:cNvPr id="20511" name="ZoneTexte 38"/>
          <p:cNvSpPr txBox="1">
            <a:spLocks noChangeArrowheads="1"/>
          </p:cNvSpPr>
          <p:nvPr/>
        </p:nvSpPr>
        <p:spPr bwMode="auto">
          <a:xfrm>
            <a:off x="1547812" y="735807"/>
            <a:ext cx="5130404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fr-FR" sz="1500">
                <a:solidFill>
                  <a:srgbClr val="000000"/>
                </a:solidFill>
              </a:rPr>
              <a:t> </a:t>
            </a:r>
            <a:r>
              <a:rPr lang="en-US" altLang="fr-FR" sz="1500" b="1">
                <a:solidFill>
                  <a:srgbClr val="000000"/>
                </a:solidFill>
              </a:rPr>
              <a:t>Calculation of the incident solar flux on any given slope </a:t>
            </a:r>
            <a:r>
              <a:rPr lang="en-US" altLang="fr-FR" sz="1500">
                <a:solidFill>
                  <a:srgbClr val="000000"/>
                </a:solidFill>
              </a:rPr>
              <a:t>(defined by its slope angle and azimuth) :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 typeface="Courier New" pitchFamily="49" charset="0"/>
              <a:buChar char="o"/>
            </a:pPr>
            <a:r>
              <a:rPr lang="en-US" altLang="fr-FR" sz="1500">
                <a:solidFill>
                  <a:srgbClr val="000000"/>
                </a:solidFill>
              </a:rPr>
              <a:t> Direct flux (non-scattered)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 typeface="Courier New" pitchFamily="49" charset="0"/>
              <a:buChar char="o"/>
            </a:pPr>
            <a:r>
              <a:rPr lang="en-US" altLang="fr-FR" sz="1500">
                <a:solidFill>
                  <a:srgbClr val="000000"/>
                </a:solidFill>
              </a:rPr>
              <a:t> Flux scattered by dust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 typeface="Courier New" pitchFamily="49" charset="0"/>
              <a:buChar char="o"/>
            </a:pPr>
            <a:r>
              <a:rPr lang="en-US" altLang="fr-FR" sz="1500">
                <a:solidFill>
                  <a:srgbClr val="000000"/>
                </a:solidFill>
              </a:rPr>
              <a:t> Flux reflected on “nearby” flat surface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fr-FR" sz="1500" b="1">
                <a:solidFill>
                  <a:srgbClr val="000000"/>
                </a:solidFill>
              </a:rPr>
              <a:t> Contribution of the thermal infrared fluxes from “nearby” flat surface</a:t>
            </a:r>
            <a:r>
              <a:rPr lang="en-US" altLang="fr-FR" sz="1500">
                <a:solidFill>
                  <a:srgbClr val="000000"/>
                </a:solidFill>
              </a:rPr>
              <a:t> </a:t>
            </a:r>
            <a:r>
              <a:rPr lang="en-US" altLang="fr-FR" sz="1200">
                <a:solidFill>
                  <a:srgbClr val="000000"/>
                </a:solidFill>
              </a:rPr>
              <a:t>(assuming same Temperature than on slope)</a:t>
            </a:r>
            <a:endParaRPr lang="en-US" altLang="fr-FR" sz="15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82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049002">
            <a:off x="1871663" y="2411016"/>
            <a:ext cx="6068616" cy="79343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1507" name="Picture 47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8" t="32814" r="2655" b="34035"/>
          <a:stretch>
            <a:fillRect/>
          </a:stretch>
        </p:blipFill>
        <p:spPr bwMode="auto">
          <a:xfrm>
            <a:off x="4711303" y="364331"/>
            <a:ext cx="1670447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8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8" t="65967" r="2655" b="240"/>
          <a:stretch>
            <a:fillRect/>
          </a:stretch>
        </p:blipFill>
        <p:spPr bwMode="auto">
          <a:xfrm>
            <a:off x="6330553" y="364331"/>
            <a:ext cx="1670447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ZoneTexte 4"/>
          <p:cNvSpPr txBox="1">
            <a:spLocks noChangeArrowheads="1"/>
          </p:cNvSpPr>
          <p:nvPr/>
        </p:nvSpPr>
        <p:spPr bwMode="auto">
          <a:xfrm>
            <a:off x="1385887" y="303610"/>
            <a:ext cx="2538413" cy="1177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fr-FR" sz="1500" b="1">
                <a:solidFill>
                  <a:srgbClr val="0070C0"/>
                </a:solidFill>
              </a:rPr>
              <a:t>Insolation on slopes derived from Monte-Carlo simulations combined in a dedicated algorithm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fr-FR" sz="1050">
                <a:solidFill>
                  <a:srgbClr val="000000"/>
                </a:solidFill>
              </a:rPr>
              <a:t>(</a:t>
            </a:r>
            <a:r>
              <a:rPr lang="en-US" altLang="fr-FR" sz="1050" i="1">
                <a:solidFill>
                  <a:srgbClr val="000000"/>
                </a:solidFill>
              </a:rPr>
              <a:t>Spiga and Forget</a:t>
            </a:r>
            <a:r>
              <a:rPr lang="en-US" altLang="fr-FR" sz="1050">
                <a:solidFill>
                  <a:srgbClr val="000000"/>
                </a:solidFill>
              </a:rPr>
              <a:t>, GRL, 2008)</a:t>
            </a:r>
          </a:p>
        </p:txBody>
      </p:sp>
      <p:sp>
        <p:nvSpPr>
          <p:cNvPr id="21510" name="ZoneTexte 5"/>
          <p:cNvSpPr txBox="1">
            <a:spLocks noChangeArrowheads="1"/>
          </p:cNvSpPr>
          <p:nvPr/>
        </p:nvSpPr>
        <p:spPr bwMode="auto">
          <a:xfrm>
            <a:off x="4842272" y="141685"/>
            <a:ext cx="25250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fr-FR" sz="1050">
                <a:solidFill>
                  <a:srgbClr val="0070C0"/>
                </a:solidFill>
              </a:rPr>
              <a:t>Dust opacity = 0.3     Dust Opacity=1.5 </a:t>
            </a:r>
          </a:p>
        </p:txBody>
      </p:sp>
    </p:spTree>
    <p:extLst>
      <p:ext uri="{BB962C8B-B14F-4D97-AF65-F5344CB8AC3E}">
        <p14:creationId xmlns:p14="http://schemas.microsoft.com/office/powerpoint/2010/main" val="25045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Slopes statistics </a:t>
            </a:r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25</a:t>
            </a:fld>
            <a:endParaRPr/>
          </a:p>
        </p:txBody>
      </p:sp>
      <p:sp>
        <p:nvSpPr>
          <p:cNvPr id="217" name="Shape 217"/>
          <p:cNvSpPr txBox="1"/>
          <p:nvPr/>
        </p:nvSpPr>
        <p:spPr>
          <a:xfrm>
            <a:off x="488500" y="918850"/>
            <a:ext cx="7947600" cy="13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 b="1"/>
              <a:t>Lecture of martian topography (MOLA data)</a:t>
            </a:r>
            <a:endParaRPr b="1"/>
          </a:p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 b="1"/>
              <a:t>Computing of local slope inclination / orientation on each MOLA point</a:t>
            </a:r>
            <a:endParaRPr b="1"/>
          </a:p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 b="1"/>
              <a:t>Clustering of the slopes according to a specific criterium  </a:t>
            </a:r>
            <a:endParaRPr b="1"/>
          </a:p>
        </p:txBody>
      </p:sp>
      <p:graphicFrame>
        <p:nvGraphicFramePr>
          <p:cNvPr id="218" name="Shape 218"/>
          <p:cNvGraphicFramePr/>
          <p:nvPr/>
        </p:nvGraphicFramePr>
        <p:xfrm>
          <a:off x="3206775" y="2807200"/>
          <a:ext cx="2511050" cy="1752450"/>
        </p:xfrm>
        <a:graphic>
          <a:graphicData uri="http://schemas.openxmlformats.org/drawingml/2006/table">
            <a:tbl>
              <a:tblPr>
                <a:noFill/>
                <a:tableStyleId>{ADAD099B-F6F3-4C82-936B-B6EEE0488ED5}</a:tableStyleId>
              </a:tblPr>
              <a:tblGrid>
                <a:gridCol w="1363000"/>
                <a:gridCol w="1148050"/>
              </a:tblGrid>
              <a:tr h="3102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Inclination 𝚹 (°)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Ratio (%)</a:t>
                      </a:r>
                      <a:endParaRPr sz="1100"/>
                    </a:p>
                  </a:txBody>
                  <a:tcPr marL="91425" marR="91425" marT="91425" marB="91425"/>
                </a:tc>
              </a:tr>
              <a:tr h="3102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 0 ≦ 𝚹 &lt; 4.5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94.28</a:t>
                      </a:r>
                      <a:endParaRPr sz="1100"/>
                    </a:p>
                  </a:txBody>
                  <a:tcPr marL="91425" marR="91425" marT="91425" marB="91425"/>
                </a:tc>
              </a:tr>
              <a:tr h="3102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4.5 ≦ 𝚹 &lt; 9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3.96</a:t>
                      </a:r>
                      <a:endParaRPr sz="1100"/>
                    </a:p>
                  </a:txBody>
                  <a:tcPr marL="91425" marR="91425" marT="91425" marB="91425"/>
                </a:tc>
              </a:tr>
              <a:tr h="3102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9 ≦ 𝚹 &lt; 13.5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1.21</a:t>
                      </a:r>
                      <a:endParaRPr sz="1100"/>
                    </a:p>
                  </a:txBody>
                  <a:tcPr marL="91425" marR="91425" marT="91425" marB="91425"/>
                </a:tc>
              </a:tr>
              <a:tr h="3102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13.5 </a:t>
                      </a:r>
                      <a:r>
                        <a:rPr lang="fr" sz="1100">
                          <a:solidFill>
                            <a:schemeClr val="dk1"/>
                          </a:solidFill>
                        </a:rPr>
                        <a:t>≦ 𝚹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0.55</a:t>
                      </a:r>
                      <a:endParaRPr sz="11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219" name="Shape 219"/>
          <p:cNvSpPr txBox="1"/>
          <p:nvPr/>
        </p:nvSpPr>
        <p:spPr>
          <a:xfrm>
            <a:off x="1786450" y="2374963"/>
            <a:ext cx="5351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/>
              <a:t>Example of application on the whole planet with inclination as slope criterium</a:t>
            </a:r>
            <a:endParaRPr sz="1200"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876951" y="4638630"/>
            <a:ext cx="45432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prstClr val="black"/>
                </a:solidFill>
              </a:rPr>
              <a:t>Median slopes on 30-km baselines (from MOLA high resolution datasets)</a:t>
            </a:r>
          </a:p>
          <a:p>
            <a:r>
              <a:rPr lang="en-US" sz="1050" dirty="0">
                <a:solidFill>
                  <a:prstClr val="black"/>
                </a:solidFill>
              </a:rPr>
              <a:t>(Smith et </a:t>
            </a:r>
            <a:r>
              <a:rPr lang="en-US" sz="1050" dirty="0" err="1">
                <a:solidFill>
                  <a:prstClr val="black"/>
                </a:solidFill>
              </a:rPr>
              <a:t>et</a:t>
            </a:r>
            <a:r>
              <a:rPr lang="en-US" sz="1050" dirty="0">
                <a:solidFill>
                  <a:prstClr val="black"/>
                </a:solidFill>
              </a:rPr>
              <a:t> al. 2001)</a:t>
            </a:r>
            <a:endParaRPr lang="fr-FR" sz="1050" dirty="0">
              <a:solidFill>
                <a:prstClr val="black"/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1391934" y="492055"/>
            <a:ext cx="6474432" cy="4022015"/>
            <a:chOff x="331912" y="656072"/>
            <a:chExt cx="8632576" cy="5362687"/>
          </a:xfrm>
        </p:grpSpPr>
        <p:pic>
          <p:nvPicPr>
            <p:cNvPr id="4" name="Picture 2" descr="https://photojournal.jpl.nasa.gov/jpeg/PIA02809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432"/>
            <a:stretch/>
          </p:blipFill>
          <p:spPr bwMode="auto">
            <a:xfrm>
              <a:off x="331912" y="4850969"/>
              <a:ext cx="8613136" cy="1167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s://photojournal.jpl.nasa.gov/jpeg/PIA02809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22008"/>
            <a:stretch/>
          </p:blipFill>
          <p:spPr bwMode="auto">
            <a:xfrm>
              <a:off x="4657920" y="656072"/>
              <a:ext cx="4306568" cy="4430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https://photojournal.jpl.nasa.gov/jpeg/PIA02809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36" r="1742" b="21982"/>
            <a:stretch/>
          </p:blipFill>
          <p:spPr bwMode="auto">
            <a:xfrm>
              <a:off x="723869" y="656717"/>
              <a:ext cx="4136163" cy="4429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953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Slopes statistics </a:t>
            </a:r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27</a:t>
            </a:fld>
            <a:endParaRPr/>
          </a:p>
        </p:txBody>
      </p:sp>
      <p:sp>
        <p:nvSpPr>
          <p:cNvPr id="226" name="Shape 226"/>
          <p:cNvSpPr txBox="1"/>
          <p:nvPr/>
        </p:nvSpPr>
        <p:spPr>
          <a:xfrm>
            <a:off x="1265850" y="4655550"/>
            <a:ext cx="66123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/>
              <a:t>SUBSLOPE01 PER1000</a:t>
            </a:r>
            <a:endParaRPr sz="1200"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525" y="568025"/>
            <a:ext cx="5832941" cy="378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Slopes statistics </a:t>
            </a: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28</a:t>
            </a:fld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1265850" y="4655550"/>
            <a:ext cx="66123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/>
              <a:t>SUBSLOPE02 PER100</a:t>
            </a:r>
            <a:endParaRPr sz="1200"/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525" y="568025"/>
            <a:ext cx="5832941" cy="378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Slopes statistics </a:t>
            </a:r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29</a:t>
            </a:fld>
            <a:endParaRPr/>
          </a:p>
        </p:txBody>
      </p:sp>
      <p:sp>
        <p:nvSpPr>
          <p:cNvPr id="242" name="Shape 242"/>
          <p:cNvSpPr txBox="1"/>
          <p:nvPr/>
        </p:nvSpPr>
        <p:spPr>
          <a:xfrm>
            <a:off x="1265850" y="4655550"/>
            <a:ext cx="66123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/>
              <a:t>SUBSLOPE03 PER100</a:t>
            </a:r>
            <a:endParaRPr sz="1200"/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525" y="568025"/>
            <a:ext cx="5832935" cy="378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Motivations</a:t>
            </a:r>
            <a:endParaRPr dirty="0"/>
          </a:p>
        </p:txBody>
      </p:sp>
      <p:sp>
        <p:nvSpPr>
          <p:cNvPr id="104" name="Shape 104"/>
          <p:cNvSpPr txBox="1"/>
          <p:nvPr/>
        </p:nvSpPr>
        <p:spPr>
          <a:xfrm>
            <a:off x="5167550" y="4680300"/>
            <a:ext cx="25431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 i="1"/>
              <a:t>Kreslavsky and Head, 2011</a:t>
            </a:r>
            <a:endParaRPr b="1" i="1">
              <a:solidFill>
                <a:schemeClr val="dk1"/>
              </a:solidFill>
            </a:endParaRP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600" y="720425"/>
            <a:ext cx="5105000" cy="380747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129750" y="720425"/>
            <a:ext cx="3854900" cy="110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At </a:t>
            </a:r>
            <a:r>
              <a:rPr lang="fr" dirty="0" err="1"/>
              <a:t>low</a:t>
            </a:r>
            <a:r>
              <a:rPr lang="fr" dirty="0"/>
              <a:t> </a:t>
            </a:r>
            <a:r>
              <a:rPr lang="fr" dirty="0" err="1"/>
              <a:t>obliquity</a:t>
            </a:r>
            <a:r>
              <a:rPr lang="fr" dirty="0"/>
              <a:t>, </a:t>
            </a:r>
            <a:r>
              <a:rPr lang="fr" dirty="0" err="1"/>
              <a:t>very</a:t>
            </a:r>
            <a:r>
              <a:rPr lang="fr" dirty="0"/>
              <a:t> </a:t>
            </a:r>
            <a:r>
              <a:rPr lang="fr" dirty="0" err="1"/>
              <a:t>thin</a:t>
            </a:r>
            <a:r>
              <a:rPr lang="fr" dirty="0"/>
              <a:t> Ar-N</a:t>
            </a:r>
            <a:r>
              <a:rPr lang="fr" baseline="-25000" dirty="0">
                <a:solidFill>
                  <a:schemeClr val="dk1"/>
                </a:solidFill>
              </a:rPr>
              <a:t>2</a:t>
            </a:r>
            <a:r>
              <a:rPr lang="fr" dirty="0"/>
              <a:t> </a:t>
            </a:r>
            <a:r>
              <a:rPr lang="fr" dirty="0" err="1"/>
              <a:t>atmosphere</a:t>
            </a:r>
            <a:r>
              <a:rPr lang="fr" dirty="0"/>
              <a:t>. </a:t>
            </a:r>
            <a:r>
              <a:rPr lang="fr" dirty="0" err="1"/>
              <a:t>Almost</a:t>
            </a:r>
            <a:r>
              <a:rPr lang="fr" dirty="0"/>
              <a:t> all </a:t>
            </a:r>
            <a:r>
              <a:rPr lang="fr" dirty="0" err="1"/>
              <a:t>atmospheric</a:t>
            </a:r>
            <a:r>
              <a:rPr lang="fr" dirty="0"/>
              <a:t> </a:t>
            </a:r>
            <a:r>
              <a:rPr lang="fr" dirty="0">
                <a:solidFill>
                  <a:schemeClr val="dk1"/>
                </a:solidFill>
              </a:rPr>
              <a:t>CO</a:t>
            </a:r>
            <a:r>
              <a:rPr lang="fr" baseline="-25000" dirty="0">
                <a:solidFill>
                  <a:schemeClr val="dk1"/>
                </a:solidFill>
              </a:rPr>
              <a:t>2</a:t>
            </a:r>
            <a:r>
              <a:rPr lang="fr" dirty="0"/>
              <a:t> has </a:t>
            </a:r>
            <a:r>
              <a:rPr lang="fr" dirty="0" err="1"/>
              <a:t>condensed</a:t>
            </a:r>
            <a:endParaRPr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chemeClr val="dk1"/>
                </a:solidFill>
              </a:rPr>
              <a:t>CO</a:t>
            </a:r>
            <a:r>
              <a:rPr lang="fr" b="1" baseline="-25000" dirty="0">
                <a:solidFill>
                  <a:schemeClr val="dk1"/>
                </a:solidFill>
              </a:rPr>
              <a:t>2</a:t>
            </a:r>
            <a:r>
              <a:rPr lang="fr" b="1" dirty="0">
                <a:solidFill>
                  <a:schemeClr val="dk1"/>
                </a:solidFill>
              </a:rPr>
              <a:t> </a:t>
            </a:r>
            <a:r>
              <a:rPr lang="fr" b="1" dirty="0"/>
              <a:t>glaciers formation ?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0169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/>
          <p:cNvSpPr txBox="1"/>
          <p:nvPr/>
        </p:nvSpPr>
        <p:spPr>
          <a:xfrm>
            <a:off x="4221144" y="650955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7.5</a:t>
            </a:r>
            <a:r>
              <a:rPr lang="fr-FR" sz="1600" b="1" dirty="0" smtClean="0"/>
              <a:t>°</a:t>
            </a:r>
            <a:endParaRPr lang="fr-FR" sz="1600" b="1" dirty="0"/>
          </a:p>
        </p:txBody>
      </p:sp>
      <p:cxnSp>
        <p:nvCxnSpPr>
          <p:cNvPr id="3" name="Connecteur droit 2"/>
          <p:cNvCxnSpPr/>
          <p:nvPr/>
        </p:nvCxnSpPr>
        <p:spPr>
          <a:xfrm>
            <a:off x="1414607" y="1050992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40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Our </a:t>
            </a:r>
            <a:r>
              <a:rPr lang="fr-FR" dirty="0" err="1" smtClean="0"/>
              <a:t>experiment</a:t>
            </a:r>
            <a:endParaRPr dirty="0"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  <p:sp>
        <p:nvSpPr>
          <p:cNvPr id="2" name="ZoneTexte 1"/>
          <p:cNvSpPr txBox="1"/>
          <p:nvPr/>
        </p:nvSpPr>
        <p:spPr>
          <a:xfrm>
            <a:off x="775845" y="654198"/>
            <a:ext cx="489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25°</a:t>
            </a:r>
            <a:endParaRPr lang="fr-FR" sz="1600" b="1" dirty="0"/>
          </a:p>
        </p:txBody>
      </p:sp>
      <p:grpSp>
        <p:nvGrpSpPr>
          <p:cNvPr id="31" name="Grouper 30"/>
          <p:cNvGrpSpPr/>
          <p:nvPr/>
        </p:nvGrpSpPr>
        <p:grpSpPr>
          <a:xfrm>
            <a:off x="514516" y="1223360"/>
            <a:ext cx="2009183" cy="3358953"/>
            <a:chOff x="6302813" y="830094"/>
            <a:chExt cx="2009183" cy="3358953"/>
          </a:xfrm>
        </p:grpSpPr>
        <p:grpSp>
          <p:nvGrpSpPr>
            <p:cNvPr id="30" name="Grouper 29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11" name="Connecteur droit 10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Image 6" descr="clear_mars_dark.gif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16" name="Ellipse 15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9" name="Triangle 28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ZoneTexte 14"/>
          <p:cNvSpPr txBox="1"/>
          <p:nvPr/>
        </p:nvSpPr>
        <p:spPr>
          <a:xfrm>
            <a:off x="910989" y="654198"/>
            <a:ext cx="489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15°</a:t>
            </a:r>
            <a:endParaRPr lang="fr-FR" sz="1600" b="1" dirty="0"/>
          </a:p>
        </p:txBody>
      </p:sp>
      <p:sp>
        <p:nvSpPr>
          <p:cNvPr id="20" name="Arc 19"/>
          <p:cNvSpPr>
            <a:spLocks noChangeAspect="1"/>
          </p:cNvSpPr>
          <p:nvPr/>
        </p:nvSpPr>
        <p:spPr>
          <a:xfrm rot="18271688">
            <a:off x="-259183" y="1057377"/>
            <a:ext cx="3208599" cy="3208599"/>
          </a:xfrm>
          <a:prstGeom prst="arc">
            <a:avLst>
              <a:gd name="adj1" fmla="val 17955674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c 21"/>
          <p:cNvSpPr>
            <a:spLocks noChangeAspect="1"/>
          </p:cNvSpPr>
          <p:nvPr/>
        </p:nvSpPr>
        <p:spPr>
          <a:xfrm rot="18271688">
            <a:off x="-258285" y="1058275"/>
            <a:ext cx="3208599" cy="3208599"/>
          </a:xfrm>
          <a:prstGeom prst="arc">
            <a:avLst>
              <a:gd name="adj1" fmla="val 1865760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/>
          <p:nvPr/>
        </p:nvCxnSpPr>
        <p:spPr>
          <a:xfrm>
            <a:off x="4572362" y="1047749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933600" y="650955"/>
            <a:ext cx="489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25°</a:t>
            </a:r>
            <a:endParaRPr lang="fr-FR" sz="1600" b="1" dirty="0"/>
          </a:p>
        </p:txBody>
      </p:sp>
      <p:grpSp>
        <p:nvGrpSpPr>
          <p:cNvPr id="25" name="Grouper 24"/>
          <p:cNvGrpSpPr/>
          <p:nvPr/>
        </p:nvGrpSpPr>
        <p:grpSpPr>
          <a:xfrm>
            <a:off x="3672271" y="1220117"/>
            <a:ext cx="2009183" cy="3358953"/>
            <a:chOff x="6302813" y="830094"/>
            <a:chExt cx="2009183" cy="3358953"/>
          </a:xfrm>
        </p:grpSpPr>
        <p:grpSp>
          <p:nvGrpSpPr>
            <p:cNvPr id="26" name="Grouper 25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8" name="Connecteur droit 27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2" name="Image 31" descr="clear_mars_dark.gif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33" name="Ellipse 32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riangle 26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8" name="Arc 37"/>
          <p:cNvSpPr>
            <a:spLocks noChangeAspect="1"/>
          </p:cNvSpPr>
          <p:nvPr/>
        </p:nvSpPr>
        <p:spPr>
          <a:xfrm rot="18271688">
            <a:off x="2898572" y="1054134"/>
            <a:ext cx="3208599" cy="3208599"/>
          </a:xfrm>
          <a:prstGeom prst="arc">
            <a:avLst>
              <a:gd name="adj1" fmla="val 17955674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c 39"/>
          <p:cNvSpPr>
            <a:spLocks noChangeAspect="1"/>
          </p:cNvSpPr>
          <p:nvPr/>
        </p:nvSpPr>
        <p:spPr>
          <a:xfrm rot="18271688">
            <a:off x="2899471" y="1055029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40"/>
          <p:cNvCxnSpPr/>
          <p:nvPr/>
        </p:nvCxnSpPr>
        <p:spPr>
          <a:xfrm>
            <a:off x="7727223" y="1054234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7084832" y="657440"/>
            <a:ext cx="489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25°</a:t>
            </a:r>
            <a:endParaRPr lang="fr-FR" sz="1600" b="1" dirty="0"/>
          </a:p>
        </p:txBody>
      </p:sp>
      <p:grpSp>
        <p:nvGrpSpPr>
          <p:cNvPr id="43" name="Grouper 42"/>
          <p:cNvGrpSpPr/>
          <p:nvPr/>
        </p:nvGrpSpPr>
        <p:grpSpPr>
          <a:xfrm>
            <a:off x="6823503" y="1226602"/>
            <a:ext cx="2009183" cy="3358953"/>
            <a:chOff x="6302813" y="830094"/>
            <a:chExt cx="2009183" cy="3358953"/>
          </a:xfrm>
        </p:grpSpPr>
        <p:grpSp>
          <p:nvGrpSpPr>
            <p:cNvPr id="44" name="Grouper 43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46" name="Connecteur droit 45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" name="Image 46" descr="clear_mars_dark.gif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48" name="Ellipse 47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5" name="Triangle 44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0" name="ZoneTexte 49"/>
          <p:cNvSpPr txBox="1"/>
          <p:nvPr/>
        </p:nvSpPr>
        <p:spPr>
          <a:xfrm>
            <a:off x="7512076" y="657440"/>
            <a:ext cx="489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0</a:t>
            </a:r>
            <a:r>
              <a:rPr lang="fr-FR" sz="1600" b="1" dirty="0" smtClean="0"/>
              <a:t>°</a:t>
            </a:r>
            <a:endParaRPr lang="fr-FR" sz="1600" b="1" dirty="0"/>
          </a:p>
        </p:txBody>
      </p:sp>
      <p:sp>
        <p:nvSpPr>
          <p:cNvPr id="53" name="Arc 52"/>
          <p:cNvSpPr>
            <a:spLocks noChangeAspect="1"/>
          </p:cNvSpPr>
          <p:nvPr/>
        </p:nvSpPr>
        <p:spPr>
          <a:xfrm rot="18271688">
            <a:off x="6049804" y="1060619"/>
            <a:ext cx="3208599" cy="3208599"/>
          </a:xfrm>
          <a:prstGeom prst="arc">
            <a:avLst>
              <a:gd name="adj1" fmla="val 17955674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32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2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500000">
                                      <p:cBhvr>
                                        <p:cTn id="2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" grpId="0"/>
      <p:bldP spid="15" grpId="0"/>
      <p:bldP spid="20" grpId="0" animBg="1"/>
      <p:bldP spid="22" grpId="0" animBg="1"/>
      <p:bldP spid="24" grpId="0"/>
      <p:bldP spid="38" grpId="0" animBg="1"/>
      <p:bldP spid="40" grpId="0" animBg="1"/>
      <p:bldP spid="42" grpId="0"/>
      <p:bldP spid="50" grpId="0"/>
      <p:bldP spid="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2"/>
          <p:cNvCxnSpPr/>
          <p:nvPr/>
        </p:nvCxnSpPr>
        <p:spPr>
          <a:xfrm>
            <a:off x="1414607" y="1050992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40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Our </a:t>
            </a:r>
            <a:r>
              <a:rPr lang="fr-FR" dirty="0" err="1" smtClean="0"/>
              <a:t>experiment</a:t>
            </a:r>
            <a:endParaRPr dirty="0"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  <p:sp>
        <p:nvSpPr>
          <p:cNvPr id="2" name="ZoneTexte 1"/>
          <p:cNvSpPr txBox="1"/>
          <p:nvPr/>
        </p:nvSpPr>
        <p:spPr>
          <a:xfrm>
            <a:off x="775845" y="654198"/>
            <a:ext cx="489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25°</a:t>
            </a:r>
            <a:endParaRPr lang="fr-FR" sz="1600" b="1" dirty="0"/>
          </a:p>
        </p:txBody>
      </p:sp>
      <p:grpSp>
        <p:nvGrpSpPr>
          <p:cNvPr id="31" name="Grouper 30"/>
          <p:cNvGrpSpPr/>
          <p:nvPr/>
        </p:nvGrpSpPr>
        <p:grpSpPr>
          <a:xfrm>
            <a:off x="514516" y="1223360"/>
            <a:ext cx="2009183" cy="3358953"/>
            <a:chOff x="6302813" y="830094"/>
            <a:chExt cx="2009183" cy="3358953"/>
          </a:xfrm>
        </p:grpSpPr>
        <p:grpSp>
          <p:nvGrpSpPr>
            <p:cNvPr id="30" name="Grouper 29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11" name="Connecteur droit 10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Image 6" descr="clear_mars_dark.gif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16" name="Ellipse 15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9" name="Triangle 28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ZoneTexte 13"/>
          <p:cNvSpPr txBox="1"/>
          <p:nvPr/>
        </p:nvSpPr>
        <p:spPr>
          <a:xfrm>
            <a:off x="1203089" y="654198"/>
            <a:ext cx="489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0</a:t>
            </a:r>
            <a:r>
              <a:rPr lang="fr-FR" sz="1600" b="1" dirty="0" smtClean="0"/>
              <a:t>°</a:t>
            </a:r>
            <a:endParaRPr lang="fr-FR" sz="16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910989" y="654198"/>
            <a:ext cx="489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15°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1063389" y="654198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7.5</a:t>
            </a:r>
            <a:r>
              <a:rPr lang="fr-FR" sz="1600" b="1" dirty="0" smtClean="0"/>
              <a:t>°</a:t>
            </a:r>
            <a:endParaRPr lang="fr-FR" sz="1600" b="1" dirty="0"/>
          </a:p>
        </p:txBody>
      </p:sp>
      <p:sp>
        <p:nvSpPr>
          <p:cNvPr id="20" name="Arc 19"/>
          <p:cNvSpPr>
            <a:spLocks noChangeAspect="1"/>
          </p:cNvSpPr>
          <p:nvPr/>
        </p:nvSpPr>
        <p:spPr>
          <a:xfrm rot="18271688">
            <a:off x="-259183" y="1057377"/>
            <a:ext cx="3208599" cy="3208599"/>
          </a:xfrm>
          <a:prstGeom prst="arc">
            <a:avLst>
              <a:gd name="adj1" fmla="val 17955674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c 21"/>
          <p:cNvSpPr>
            <a:spLocks noChangeAspect="1"/>
          </p:cNvSpPr>
          <p:nvPr/>
        </p:nvSpPr>
        <p:spPr>
          <a:xfrm rot="18271688">
            <a:off x="-258285" y="1058275"/>
            <a:ext cx="3208599" cy="3208599"/>
          </a:xfrm>
          <a:prstGeom prst="arc">
            <a:avLst>
              <a:gd name="adj1" fmla="val 1865760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c 22"/>
          <p:cNvSpPr>
            <a:spLocks noChangeAspect="1"/>
          </p:cNvSpPr>
          <p:nvPr/>
        </p:nvSpPr>
        <p:spPr>
          <a:xfrm rot="18271688">
            <a:off x="-258284" y="1058272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/>
          <p:nvPr/>
        </p:nvCxnSpPr>
        <p:spPr>
          <a:xfrm>
            <a:off x="4572362" y="1047749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933600" y="650955"/>
            <a:ext cx="489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25°</a:t>
            </a:r>
            <a:endParaRPr lang="fr-FR" sz="1600" b="1" dirty="0"/>
          </a:p>
        </p:txBody>
      </p:sp>
      <p:grpSp>
        <p:nvGrpSpPr>
          <p:cNvPr id="25" name="Grouper 24"/>
          <p:cNvGrpSpPr/>
          <p:nvPr/>
        </p:nvGrpSpPr>
        <p:grpSpPr>
          <a:xfrm>
            <a:off x="3672271" y="1220117"/>
            <a:ext cx="2009183" cy="3358953"/>
            <a:chOff x="6302813" y="830094"/>
            <a:chExt cx="2009183" cy="3358953"/>
          </a:xfrm>
        </p:grpSpPr>
        <p:grpSp>
          <p:nvGrpSpPr>
            <p:cNvPr id="26" name="Grouper 25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8" name="Connecteur droit 27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2" name="Image 31" descr="clear_mars_dark.gif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33" name="Ellipse 32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riangle 26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5" name="ZoneTexte 34"/>
          <p:cNvSpPr txBox="1"/>
          <p:nvPr/>
        </p:nvSpPr>
        <p:spPr>
          <a:xfrm>
            <a:off x="4360844" y="650955"/>
            <a:ext cx="489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0</a:t>
            </a:r>
            <a:r>
              <a:rPr lang="fr-FR" sz="1600" b="1" dirty="0" smtClean="0"/>
              <a:t>°</a:t>
            </a:r>
            <a:endParaRPr lang="fr-FR" sz="1600" b="1" dirty="0"/>
          </a:p>
        </p:txBody>
      </p:sp>
      <p:sp>
        <p:nvSpPr>
          <p:cNvPr id="36" name="ZoneTexte 35"/>
          <p:cNvSpPr txBox="1"/>
          <p:nvPr/>
        </p:nvSpPr>
        <p:spPr>
          <a:xfrm>
            <a:off x="4068744" y="650955"/>
            <a:ext cx="489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15°</a:t>
            </a:r>
            <a:endParaRPr lang="fr-FR" sz="16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4221144" y="650955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7.5</a:t>
            </a:r>
            <a:r>
              <a:rPr lang="fr-FR" sz="1600" b="1" dirty="0" smtClean="0"/>
              <a:t>°</a:t>
            </a:r>
            <a:endParaRPr lang="fr-FR" sz="1600" b="1" dirty="0"/>
          </a:p>
        </p:txBody>
      </p:sp>
      <p:sp>
        <p:nvSpPr>
          <p:cNvPr id="38" name="Arc 37"/>
          <p:cNvSpPr>
            <a:spLocks noChangeAspect="1"/>
          </p:cNvSpPr>
          <p:nvPr/>
        </p:nvSpPr>
        <p:spPr>
          <a:xfrm rot="18271688">
            <a:off x="2898572" y="1054134"/>
            <a:ext cx="3208599" cy="3208599"/>
          </a:xfrm>
          <a:prstGeom prst="arc">
            <a:avLst>
              <a:gd name="adj1" fmla="val 17955674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c 38"/>
          <p:cNvSpPr>
            <a:spLocks noChangeAspect="1"/>
          </p:cNvSpPr>
          <p:nvPr/>
        </p:nvSpPr>
        <p:spPr>
          <a:xfrm rot="18271688">
            <a:off x="2899470" y="1055032"/>
            <a:ext cx="3208599" cy="3208599"/>
          </a:xfrm>
          <a:prstGeom prst="arc">
            <a:avLst>
              <a:gd name="adj1" fmla="val 1865760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c 39"/>
          <p:cNvSpPr>
            <a:spLocks noChangeAspect="1"/>
          </p:cNvSpPr>
          <p:nvPr/>
        </p:nvSpPr>
        <p:spPr>
          <a:xfrm rot="18271688">
            <a:off x="2899471" y="1055029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40"/>
          <p:cNvCxnSpPr/>
          <p:nvPr/>
        </p:nvCxnSpPr>
        <p:spPr>
          <a:xfrm>
            <a:off x="7723594" y="1054234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7084832" y="657440"/>
            <a:ext cx="489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25°</a:t>
            </a:r>
            <a:endParaRPr lang="fr-FR" sz="1600" b="1" dirty="0"/>
          </a:p>
        </p:txBody>
      </p:sp>
      <p:grpSp>
        <p:nvGrpSpPr>
          <p:cNvPr id="43" name="Grouper 42"/>
          <p:cNvGrpSpPr/>
          <p:nvPr/>
        </p:nvGrpSpPr>
        <p:grpSpPr>
          <a:xfrm>
            <a:off x="6823503" y="1226602"/>
            <a:ext cx="2009183" cy="3358953"/>
            <a:chOff x="6302813" y="830094"/>
            <a:chExt cx="2009183" cy="3358953"/>
          </a:xfrm>
        </p:grpSpPr>
        <p:grpSp>
          <p:nvGrpSpPr>
            <p:cNvPr id="44" name="Grouper 43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46" name="Connecteur droit 45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" name="Image 46" descr="clear_mars_dark.gif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48" name="Ellipse 47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5" name="Triangle 44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0" name="ZoneTexte 49"/>
          <p:cNvSpPr txBox="1"/>
          <p:nvPr/>
        </p:nvSpPr>
        <p:spPr>
          <a:xfrm>
            <a:off x="7512076" y="657440"/>
            <a:ext cx="489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0</a:t>
            </a:r>
            <a:r>
              <a:rPr lang="fr-FR" sz="1600" b="1" dirty="0" smtClean="0"/>
              <a:t>°</a:t>
            </a:r>
            <a:endParaRPr lang="fr-FR" sz="1600" b="1" dirty="0"/>
          </a:p>
        </p:txBody>
      </p:sp>
      <p:sp>
        <p:nvSpPr>
          <p:cNvPr id="51" name="ZoneTexte 50"/>
          <p:cNvSpPr txBox="1"/>
          <p:nvPr/>
        </p:nvSpPr>
        <p:spPr>
          <a:xfrm>
            <a:off x="7219976" y="657440"/>
            <a:ext cx="489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15°</a:t>
            </a:r>
            <a:endParaRPr lang="fr-FR" sz="1600" b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7372376" y="657440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7.5</a:t>
            </a:r>
            <a:r>
              <a:rPr lang="fr-FR" sz="1600" b="1" dirty="0" smtClean="0"/>
              <a:t>°</a:t>
            </a:r>
            <a:endParaRPr lang="fr-FR" sz="1600" b="1" dirty="0"/>
          </a:p>
        </p:txBody>
      </p:sp>
      <p:sp>
        <p:nvSpPr>
          <p:cNvPr id="53" name="Arc 52"/>
          <p:cNvSpPr>
            <a:spLocks noChangeAspect="1"/>
          </p:cNvSpPr>
          <p:nvPr/>
        </p:nvSpPr>
        <p:spPr>
          <a:xfrm rot="18271688">
            <a:off x="6049804" y="1060619"/>
            <a:ext cx="3208599" cy="3208599"/>
          </a:xfrm>
          <a:prstGeom prst="arc">
            <a:avLst>
              <a:gd name="adj1" fmla="val 17955674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Arc 53"/>
          <p:cNvSpPr>
            <a:spLocks noChangeAspect="1"/>
          </p:cNvSpPr>
          <p:nvPr/>
        </p:nvSpPr>
        <p:spPr>
          <a:xfrm rot="18271688">
            <a:off x="6050702" y="1061517"/>
            <a:ext cx="3208599" cy="3208599"/>
          </a:xfrm>
          <a:prstGeom prst="arc">
            <a:avLst>
              <a:gd name="adj1" fmla="val 1865760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Arc 54"/>
          <p:cNvSpPr>
            <a:spLocks noChangeAspect="1"/>
          </p:cNvSpPr>
          <p:nvPr/>
        </p:nvSpPr>
        <p:spPr>
          <a:xfrm rot="18271688">
            <a:off x="6050703" y="1061514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42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80000">
                                      <p:cBhvr>
                                        <p:cTn id="2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0"/>
                            </p:stCondLst>
                            <p:childTnLst>
                              <p:par>
                                <p:cTn id="4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20000">
                                      <p:cBhvr>
                                        <p:cTn id="4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5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80000">
                                      <p:cBhvr>
                                        <p:cTn id="7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20000">
                                      <p:cBhvr>
                                        <p:cTn id="9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10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1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80000">
                                      <p:cBhvr>
                                        <p:cTn id="12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9000"/>
                            </p:stCondLst>
                            <p:childTnLst>
                              <p:par>
                                <p:cTn id="1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20000">
                                      <p:cBhvr>
                                        <p:cTn id="13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5" grpId="1"/>
      <p:bldP spid="19" grpId="0"/>
      <p:bldP spid="19" grpId="1"/>
      <p:bldP spid="20" grpId="0" animBg="1"/>
      <p:bldP spid="22" grpId="0" animBg="1"/>
      <p:bldP spid="22" grpId="1" animBg="1"/>
      <p:bldP spid="23" grpId="0" animBg="1"/>
      <p:bldP spid="23" grpId="1" animBg="1"/>
      <p:bldP spid="24" grpId="0"/>
      <p:bldP spid="35" grpId="0"/>
      <p:bldP spid="36" grpId="0"/>
      <p:bldP spid="36" grpId="1"/>
      <p:bldP spid="37" grpId="0"/>
      <p:bldP spid="37" grpId="1"/>
      <p:bldP spid="38" grpId="0" animBg="1"/>
      <p:bldP spid="39" grpId="0" animBg="1"/>
      <p:bldP spid="39" grpId="1" animBg="1"/>
      <p:bldP spid="40" grpId="0" animBg="1"/>
      <p:bldP spid="40" grpId="1" animBg="1"/>
      <p:bldP spid="42" grpId="0"/>
      <p:bldP spid="50" grpId="0"/>
      <p:bldP spid="51" grpId="0"/>
      <p:bldP spid="51" grpId="1"/>
      <p:bldP spid="52" grpId="0"/>
      <p:bldP spid="52" grpId="1"/>
      <p:bldP spid="53" grpId="0" animBg="1"/>
      <p:bldP spid="54" grpId="0" animBg="1"/>
      <p:bldP spid="54" grpId="1" animBg="1"/>
      <p:bldP spid="55" grpId="0" animBg="1"/>
      <p:bldP spid="5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2"/>
          <p:cNvCxnSpPr/>
          <p:nvPr/>
        </p:nvCxnSpPr>
        <p:spPr>
          <a:xfrm>
            <a:off x="1375197" y="1050992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40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Our </a:t>
            </a:r>
            <a:r>
              <a:rPr lang="fr-FR" dirty="0" err="1" smtClean="0"/>
              <a:t>experiment</a:t>
            </a:r>
            <a:endParaRPr dirty="0"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  <p:sp>
        <p:nvSpPr>
          <p:cNvPr id="2" name="ZoneTexte 1"/>
          <p:cNvSpPr txBox="1"/>
          <p:nvPr/>
        </p:nvSpPr>
        <p:spPr>
          <a:xfrm>
            <a:off x="736435" y="654198"/>
            <a:ext cx="489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25°</a:t>
            </a:r>
            <a:endParaRPr lang="fr-FR" sz="1600" b="1" dirty="0"/>
          </a:p>
        </p:txBody>
      </p:sp>
      <p:grpSp>
        <p:nvGrpSpPr>
          <p:cNvPr id="31" name="Grouper 30"/>
          <p:cNvGrpSpPr/>
          <p:nvPr/>
        </p:nvGrpSpPr>
        <p:grpSpPr>
          <a:xfrm>
            <a:off x="475106" y="1223360"/>
            <a:ext cx="2009183" cy="3358953"/>
            <a:chOff x="6302813" y="830094"/>
            <a:chExt cx="2009183" cy="3358953"/>
          </a:xfrm>
        </p:grpSpPr>
        <p:grpSp>
          <p:nvGrpSpPr>
            <p:cNvPr id="30" name="Grouper 29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11" name="Connecteur droit 10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Image 6" descr="clear_mars_dark.gif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16" name="Ellipse 15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9" name="Triangle 28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ZoneTexte 13"/>
          <p:cNvSpPr txBox="1"/>
          <p:nvPr/>
        </p:nvSpPr>
        <p:spPr>
          <a:xfrm>
            <a:off x="1163679" y="654198"/>
            <a:ext cx="489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0</a:t>
            </a:r>
            <a:r>
              <a:rPr lang="fr-FR" sz="1600" b="1" dirty="0" smtClean="0"/>
              <a:t>°</a:t>
            </a:r>
            <a:endParaRPr lang="fr-FR" sz="16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871579" y="654198"/>
            <a:ext cx="489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15°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1023979" y="654198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7.5</a:t>
            </a:r>
            <a:r>
              <a:rPr lang="fr-FR" sz="1600" b="1" dirty="0" smtClean="0"/>
              <a:t>°</a:t>
            </a:r>
            <a:endParaRPr lang="fr-FR" sz="1600" b="1" dirty="0"/>
          </a:p>
        </p:txBody>
      </p:sp>
      <p:sp>
        <p:nvSpPr>
          <p:cNvPr id="20" name="Arc 19"/>
          <p:cNvSpPr>
            <a:spLocks noChangeAspect="1"/>
          </p:cNvSpPr>
          <p:nvPr/>
        </p:nvSpPr>
        <p:spPr>
          <a:xfrm rot="18271688">
            <a:off x="-298593" y="1057377"/>
            <a:ext cx="3208599" cy="3208599"/>
          </a:xfrm>
          <a:prstGeom prst="arc">
            <a:avLst>
              <a:gd name="adj1" fmla="val 17955674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c 21"/>
          <p:cNvSpPr>
            <a:spLocks noChangeAspect="1"/>
          </p:cNvSpPr>
          <p:nvPr/>
        </p:nvSpPr>
        <p:spPr>
          <a:xfrm rot="18271688">
            <a:off x="-297695" y="1058275"/>
            <a:ext cx="3208599" cy="3208599"/>
          </a:xfrm>
          <a:prstGeom prst="arc">
            <a:avLst>
              <a:gd name="adj1" fmla="val 1865760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c 22"/>
          <p:cNvSpPr>
            <a:spLocks noChangeAspect="1"/>
          </p:cNvSpPr>
          <p:nvPr/>
        </p:nvSpPr>
        <p:spPr>
          <a:xfrm rot="18271688">
            <a:off x="-297694" y="1058272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223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80000">
                                      <p:cBhvr>
                                        <p:cTn id="2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0"/>
                            </p:stCondLst>
                            <p:childTnLst>
                              <p:par>
                                <p:cTn id="4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20000">
                                      <p:cBhvr>
                                        <p:cTn id="4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5" grpId="1"/>
      <p:bldP spid="19" grpId="0"/>
      <p:bldP spid="19" grpId="1"/>
      <p:bldP spid="20" grpId="0" animBg="1"/>
      <p:bldP spid="22" grpId="0" animBg="1"/>
      <p:bldP spid="22" grpId="1" animBg="1"/>
      <p:bldP spid="23" grpId="0" animBg="1"/>
      <p:bldP spid="2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922150" y="2949791"/>
            <a:ext cx="2078850" cy="486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8" name="Forme libre 7"/>
          <p:cNvSpPr/>
          <p:nvPr/>
        </p:nvSpPr>
        <p:spPr>
          <a:xfrm>
            <a:off x="2957657" y="1564564"/>
            <a:ext cx="1620180" cy="756084"/>
          </a:xfrm>
          <a:custGeom>
            <a:avLst/>
            <a:gdLst>
              <a:gd name="connsiteX0" fmla="*/ 0 w 1409700"/>
              <a:gd name="connsiteY0" fmla="*/ 638175 h 638175"/>
              <a:gd name="connsiteX1" fmla="*/ 419100 w 1409700"/>
              <a:gd name="connsiteY1" fmla="*/ 85725 h 638175"/>
              <a:gd name="connsiteX2" fmla="*/ 1085850 w 1409700"/>
              <a:gd name="connsiteY2" fmla="*/ 123825 h 638175"/>
              <a:gd name="connsiteX3" fmla="*/ 1409700 w 1409700"/>
              <a:gd name="connsiteY3" fmla="*/ 61912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9700" h="638175">
                <a:moveTo>
                  <a:pt x="0" y="638175"/>
                </a:moveTo>
                <a:cubicBezTo>
                  <a:pt x="119062" y="404812"/>
                  <a:pt x="238125" y="171450"/>
                  <a:pt x="419100" y="85725"/>
                </a:cubicBezTo>
                <a:cubicBezTo>
                  <a:pt x="600075" y="0"/>
                  <a:pt x="920750" y="34925"/>
                  <a:pt x="1085850" y="123825"/>
                </a:cubicBezTo>
                <a:cubicBezTo>
                  <a:pt x="1250950" y="212725"/>
                  <a:pt x="1330325" y="415925"/>
                  <a:pt x="1409700" y="619125"/>
                </a:cubicBezTo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fr-FR" sz="1050"/>
              <a:t>CO</a:t>
            </a:r>
            <a:r>
              <a:rPr lang="fr-FR" sz="1050" baseline="-25000"/>
              <a:t>2</a:t>
            </a:r>
            <a:r>
              <a:rPr lang="fr-FR" sz="1050"/>
              <a:t> </a:t>
            </a:r>
            <a:r>
              <a:rPr lang="fr-FR" sz="1050" dirty="0" err="1"/>
              <a:t>ice</a:t>
            </a:r>
            <a:endParaRPr lang="fr-FR" sz="1050" dirty="0"/>
          </a:p>
        </p:txBody>
      </p:sp>
    </p:spTree>
    <p:extLst>
      <p:ext uri="{BB962C8B-B14F-4D97-AF65-F5344CB8AC3E}">
        <p14:creationId xmlns:p14="http://schemas.microsoft.com/office/powerpoint/2010/main" val="44412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</p:cBhvr>
                                      <p:by x="2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74136" y="1983892"/>
            <a:ext cx="4316235" cy="837366"/>
          </a:xfrm>
          <a:solidFill>
            <a:srgbClr val="FFFF00"/>
          </a:solidFill>
        </p:spPr>
        <p:txBody>
          <a:bodyPr/>
          <a:lstStyle/>
          <a:p>
            <a:pPr algn="ctr"/>
            <a:r>
              <a:rPr lang="fr-FR" dirty="0" smtClean="0"/>
              <a:t>NO SLOPES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29685-9A6B-488F-BDF3-6A19A560CD29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5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reeform 2" descr="Bouquet"/>
          <p:cNvSpPr>
            <a:spLocks/>
          </p:cNvSpPr>
          <p:nvPr/>
        </p:nvSpPr>
        <p:spPr bwMode="auto">
          <a:xfrm>
            <a:off x="7264004" y="3856435"/>
            <a:ext cx="904875" cy="258365"/>
          </a:xfrm>
          <a:custGeom>
            <a:avLst/>
            <a:gdLst>
              <a:gd name="T0" fmla="*/ 0 w 760"/>
              <a:gd name="T1" fmla="*/ 344487 h 217"/>
              <a:gd name="T2" fmla="*/ 482600 w 760"/>
              <a:gd name="T3" fmla="*/ 68262 h 217"/>
              <a:gd name="T4" fmla="*/ 1206500 w 760"/>
              <a:gd name="T5" fmla="*/ 0 h 217"/>
              <a:gd name="T6" fmla="*/ 1085850 w 760"/>
              <a:gd name="T7" fmla="*/ 327025 h 217"/>
              <a:gd name="T8" fmla="*/ 0 60000 65536"/>
              <a:gd name="T9" fmla="*/ 0 60000 65536"/>
              <a:gd name="T10" fmla="*/ 0 60000 65536"/>
              <a:gd name="T11" fmla="*/ 0 60000 65536"/>
              <a:gd name="T12" fmla="*/ 0 w 760"/>
              <a:gd name="T13" fmla="*/ 0 h 217"/>
              <a:gd name="T14" fmla="*/ 760 w 760"/>
              <a:gd name="T15" fmla="*/ 217 h 2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0" h="217">
                <a:moveTo>
                  <a:pt x="0" y="217"/>
                </a:moveTo>
                <a:lnTo>
                  <a:pt x="304" y="43"/>
                </a:lnTo>
                <a:lnTo>
                  <a:pt x="760" y="0"/>
                </a:lnTo>
                <a:lnTo>
                  <a:pt x="684" y="206"/>
                </a:lnTo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9459" name="Freeform 3"/>
          <p:cNvSpPr>
            <a:spLocks/>
          </p:cNvSpPr>
          <p:nvPr/>
        </p:nvSpPr>
        <p:spPr bwMode="auto">
          <a:xfrm>
            <a:off x="988219" y="4008835"/>
            <a:ext cx="7012781" cy="120253"/>
          </a:xfrm>
          <a:custGeom>
            <a:avLst/>
            <a:gdLst>
              <a:gd name="T0" fmla="*/ 448969 w 3478"/>
              <a:gd name="T1" fmla="*/ 10588 h 106"/>
              <a:gd name="T2" fmla="*/ 569948 w 3478"/>
              <a:gd name="T3" fmla="*/ 80169 h 106"/>
              <a:gd name="T4" fmla="*/ 3863281 w 3478"/>
              <a:gd name="T5" fmla="*/ 10588 h 106"/>
              <a:gd name="T6" fmla="*/ 7156613 w 3478"/>
              <a:gd name="T7" fmla="*/ 148236 h 106"/>
              <a:gd name="T8" fmla="*/ 9350375 w 3478"/>
              <a:gd name="T9" fmla="*/ 80169 h 1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78"/>
              <a:gd name="T16" fmla="*/ 0 h 106"/>
              <a:gd name="T17" fmla="*/ 3478 w 3478"/>
              <a:gd name="T18" fmla="*/ 106 h 1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78" h="106">
                <a:moveTo>
                  <a:pt x="167" y="7"/>
                </a:moveTo>
                <a:cubicBezTo>
                  <a:pt x="83" y="30"/>
                  <a:pt x="0" y="53"/>
                  <a:pt x="212" y="53"/>
                </a:cubicBezTo>
                <a:cubicBezTo>
                  <a:pt x="424" y="53"/>
                  <a:pt x="1029" y="0"/>
                  <a:pt x="1437" y="7"/>
                </a:cubicBezTo>
                <a:cubicBezTo>
                  <a:pt x="1845" y="14"/>
                  <a:pt x="2322" y="90"/>
                  <a:pt x="2662" y="98"/>
                </a:cubicBezTo>
                <a:cubicBezTo>
                  <a:pt x="3002" y="106"/>
                  <a:pt x="3240" y="79"/>
                  <a:pt x="3478" y="53"/>
                </a:cubicBezTo>
              </a:path>
            </a:pathLst>
          </a:custGeom>
          <a:noFill/>
          <a:ln w="152400" cmpd="sng">
            <a:solidFill>
              <a:srgbClr val="CC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9460" name="AutoShape 4"/>
          <p:cNvSpPr>
            <a:spLocks noChangeArrowheads="1"/>
          </p:cNvSpPr>
          <p:nvPr/>
        </p:nvSpPr>
        <p:spPr bwMode="auto">
          <a:xfrm>
            <a:off x="1150144" y="1363266"/>
            <a:ext cx="756047" cy="756047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9525">
            <a:solidFill>
              <a:srgbClr val="FFCC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fr-FR" sz="1050">
              <a:solidFill>
                <a:srgbClr val="000000"/>
              </a:solidFill>
            </a:endParaRPr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>
            <a:off x="1759744" y="2320529"/>
            <a:ext cx="778669" cy="1653778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2245519" y="3292078"/>
            <a:ext cx="323850" cy="270272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9463" name="Line 7"/>
          <p:cNvSpPr>
            <a:spLocks noChangeShapeType="1"/>
          </p:cNvSpPr>
          <p:nvPr/>
        </p:nvSpPr>
        <p:spPr bwMode="auto">
          <a:xfrm flipH="1" flipV="1">
            <a:off x="1813323" y="3076576"/>
            <a:ext cx="378619" cy="108347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 flipV="1">
            <a:off x="3433763" y="2590800"/>
            <a:ext cx="0" cy="1350169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9465" name="Line 9"/>
          <p:cNvSpPr>
            <a:spLocks noChangeShapeType="1"/>
          </p:cNvSpPr>
          <p:nvPr/>
        </p:nvSpPr>
        <p:spPr bwMode="auto">
          <a:xfrm>
            <a:off x="4298156" y="3184922"/>
            <a:ext cx="0" cy="756047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3433763" y="3184922"/>
            <a:ext cx="270272" cy="756047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9467" name="Text Box 11"/>
          <p:cNvSpPr txBox="1">
            <a:spLocks noChangeArrowheads="1"/>
          </p:cNvSpPr>
          <p:nvPr/>
        </p:nvSpPr>
        <p:spPr bwMode="auto">
          <a:xfrm>
            <a:off x="3661137" y="2334817"/>
            <a:ext cx="10823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800" b="1">
                <a:solidFill>
                  <a:srgbClr val="FF3300"/>
                </a:solidFill>
              </a:rPr>
              <a:t>Thermal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800" b="1">
                <a:solidFill>
                  <a:srgbClr val="FF3300"/>
                </a:solidFill>
              </a:rPr>
              <a:t>IR</a:t>
            </a:r>
          </a:p>
        </p:txBody>
      </p:sp>
      <p:sp>
        <p:nvSpPr>
          <p:cNvPr id="19468" name="Freeform 12"/>
          <p:cNvSpPr>
            <a:spLocks/>
          </p:cNvSpPr>
          <p:nvPr/>
        </p:nvSpPr>
        <p:spPr bwMode="auto">
          <a:xfrm>
            <a:off x="5269707" y="2752726"/>
            <a:ext cx="917972" cy="1241822"/>
          </a:xfrm>
          <a:custGeom>
            <a:avLst/>
            <a:gdLst>
              <a:gd name="T0" fmla="*/ 0 w 771"/>
              <a:gd name="T1" fmla="*/ 1655763 h 1043"/>
              <a:gd name="T2" fmla="*/ 792163 w 771"/>
              <a:gd name="T3" fmla="*/ 1223963 h 1043"/>
              <a:gd name="T4" fmla="*/ 1223963 w 771"/>
              <a:gd name="T5" fmla="*/ 0 h 1043"/>
              <a:gd name="T6" fmla="*/ 0 60000 65536"/>
              <a:gd name="T7" fmla="*/ 0 60000 65536"/>
              <a:gd name="T8" fmla="*/ 0 60000 65536"/>
              <a:gd name="T9" fmla="*/ 0 w 771"/>
              <a:gd name="T10" fmla="*/ 0 h 1043"/>
              <a:gd name="T11" fmla="*/ 771 w 771"/>
              <a:gd name="T12" fmla="*/ 1043 h 10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71" h="1043">
                <a:moveTo>
                  <a:pt x="0" y="1043"/>
                </a:moveTo>
                <a:cubicBezTo>
                  <a:pt x="185" y="994"/>
                  <a:pt x="370" y="945"/>
                  <a:pt x="499" y="771"/>
                </a:cubicBezTo>
                <a:cubicBezTo>
                  <a:pt x="628" y="597"/>
                  <a:pt x="699" y="298"/>
                  <a:pt x="771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9469" name="Line 13"/>
          <p:cNvSpPr>
            <a:spLocks noChangeShapeType="1"/>
          </p:cNvSpPr>
          <p:nvPr/>
        </p:nvSpPr>
        <p:spPr bwMode="auto">
          <a:xfrm>
            <a:off x="5324476" y="3022997"/>
            <a:ext cx="75604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5378053" y="3454004"/>
            <a:ext cx="59412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9471" name="Line 15"/>
          <p:cNvSpPr>
            <a:spLocks noChangeShapeType="1"/>
          </p:cNvSpPr>
          <p:nvPr/>
        </p:nvSpPr>
        <p:spPr bwMode="auto">
          <a:xfrm>
            <a:off x="5269707" y="3886200"/>
            <a:ext cx="27027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9472" name="Freeform 16"/>
          <p:cNvSpPr>
            <a:spLocks/>
          </p:cNvSpPr>
          <p:nvPr/>
        </p:nvSpPr>
        <p:spPr bwMode="auto">
          <a:xfrm>
            <a:off x="6242448" y="3292078"/>
            <a:ext cx="377428" cy="594122"/>
          </a:xfrm>
          <a:custGeom>
            <a:avLst/>
            <a:gdLst>
              <a:gd name="T0" fmla="*/ 0 w 317"/>
              <a:gd name="T1" fmla="*/ 792162 h 499"/>
              <a:gd name="T2" fmla="*/ 358775 w 317"/>
              <a:gd name="T3" fmla="*/ 649287 h 499"/>
              <a:gd name="T4" fmla="*/ 503237 w 317"/>
              <a:gd name="T5" fmla="*/ 0 h 499"/>
              <a:gd name="T6" fmla="*/ 0 60000 65536"/>
              <a:gd name="T7" fmla="*/ 0 60000 65536"/>
              <a:gd name="T8" fmla="*/ 0 60000 65536"/>
              <a:gd name="T9" fmla="*/ 0 w 317"/>
              <a:gd name="T10" fmla="*/ 0 h 499"/>
              <a:gd name="T11" fmla="*/ 317 w 317"/>
              <a:gd name="T12" fmla="*/ 499 h 49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7" h="499">
                <a:moveTo>
                  <a:pt x="0" y="499"/>
                </a:moveTo>
                <a:cubicBezTo>
                  <a:pt x="86" y="495"/>
                  <a:pt x="173" y="492"/>
                  <a:pt x="226" y="409"/>
                </a:cubicBezTo>
                <a:cubicBezTo>
                  <a:pt x="279" y="326"/>
                  <a:pt x="302" y="68"/>
                  <a:pt x="317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9473" name="Freeform 17"/>
          <p:cNvSpPr>
            <a:spLocks/>
          </p:cNvSpPr>
          <p:nvPr/>
        </p:nvSpPr>
        <p:spPr bwMode="auto">
          <a:xfrm flipH="1">
            <a:off x="6712744" y="3307557"/>
            <a:ext cx="377429" cy="594122"/>
          </a:xfrm>
          <a:custGeom>
            <a:avLst/>
            <a:gdLst>
              <a:gd name="T0" fmla="*/ 0 w 317"/>
              <a:gd name="T1" fmla="*/ 792163 h 499"/>
              <a:gd name="T2" fmla="*/ 358775 w 317"/>
              <a:gd name="T3" fmla="*/ 649288 h 499"/>
              <a:gd name="T4" fmla="*/ 503238 w 317"/>
              <a:gd name="T5" fmla="*/ 0 h 499"/>
              <a:gd name="T6" fmla="*/ 0 60000 65536"/>
              <a:gd name="T7" fmla="*/ 0 60000 65536"/>
              <a:gd name="T8" fmla="*/ 0 60000 65536"/>
              <a:gd name="T9" fmla="*/ 0 w 317"/>
              <a:gd name="T10" fmla="*/ 0 h 499"/>
              <a:gd name="T11" fmla="*/ 317 w 317"/>
              <a:gd name="T12" fmla="*/ 499 h 49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7" h="499">
                <a:moveTo>
                  <a:pt x="0" y="499"/>
                </a:moveTo>
                <a:cubicBezTo>
                  <a:pt x="86" y="495"/>
                  <a:pt x="173" y="492"/>
                  <a:pt x="226" y="409"/>
                </a:cubicBezTo>
                <a:cubicBezTo>
                  <a:pt x="279" y="326"/>
                  <a:pt x="302" y="68"/>
                  <a:pt x="317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58386" name="Text Box 18"/>
          <p:cNvSpPr txBox="1">
            <a:spLocks noChangeArrowheads="1"/>
          </p:cNvSpPr>
          <p:nvPr/>
        </p:nvSpPr>
        <p:spPr bwMode="auto">
          <a:xfrm>
            <a:off x="2040732" y="2375298"/>
            <a:ext cx="82586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800" b="1" dirty="0">
                <a:solidFill>
                  <a:srgbClr val="FFFF00"/>
                </a:solidFill>
              </a:rPr>
              <a:t>Solar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800" b="1" dirty="0">
                <a:solidFill>
                  <a:srgbClr val="FFFF00"/>
                </a:solidFill>
              </a:rPr>
              <a:t>flux</a:t>
            </a:r>
          </a:p>
        </p:txBody>
      </p:sp>
      <p:sp>
        <p:nvSpPr>
          <p:cNvPr id="19475" name="Line 19"/>
          <p:cNvSpPr>
            <a:spLocks noChangeShapeType="1"/>
          </p:cNvSpPr>
          <p:nvPr/>
        </p:nvSpPr>
        <p:spPr bwMode="auto">
          <a:xfrm>
            <a:off x="3256360" y="4117182"/>
            <a:ext cx="0" cy="270272"/>
          </a:xfrm>
          <a:prstGeom prst="line">
            <a:avLst/>
          </a:prstGeom>
          <a:noFill/>
          <a:ln w="28575">
            <a:solidFill>
              <a:srgbClr val="CC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9476" name="Line 20"/>
          <p:cNvSpPr>
            <a:spLocks noChangeShapeType="1"/>
          </p:cNvSpPr>
          <p:nvPr/>
        </p:nvSpPr>
        <p:spPr bwMode="auto">
          <a:xfrm>
            <a:off x="3364706" y="4117182"/>
            <a:ext cx="0" cy="270272"/>
          </a:xfrm>
          <a:prstGeom prst="line">
            <a:avLst/>
          </a:prstGeom>
          <a:noFill/>
          <a:ln w="28575">
            <a:solidFill>
              <a:srgbClr val="CC66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9477" name="Text Box 21"/>
          <p:cNvSpPr txBox="1">
            <a:spLocks noChangeArrowheads="1"/>
          </p:cNvSpPr>
          <p:nvPr/>
        </p:nvSpPr>
        <p:spPr bwMode="auto">
          <a:xfrm>
            <a:off x="3402807" y="4186238"/>
            <a:ext cx="116089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>
                <a:solidFill>
                  <a:srgbClr val="CC6600"/>
                </a:solidFill>
              </a:rPr>
              <a:t>Heat conduction</a:t>
            </a:r>
          </a:p>
        </p:txBody>
      </p:sp>
      <p:sp>
        <p:nvSpPr>
          <p:cNvPr id="19478" name="Text Box 22"/>
          <p:cNvSpPr txBox="1">
            <a:spLocks noChangeArrowheads="1"/>
          </p:cNvSpPr>
          <p:nvPr/>
        </p:nvSpPr>
        <p:spPr bwMode="auto">
          <a:xfrm>
            <a:off x="1471613" y="297657"/>
            <a:ext cx="6088856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2100" b="1" dirty="0" err="1">
                <a:solidFill>
                  <a:srgbClr val="FF3300"/>
                </a:solidFill>
              </a:rPr>
              <a:t>Computing</a:t>
            </a:r>
            <a:r>
              <a:rPr lang="fr-FR" altLang="fr-FR" sz="2100" b="1" dirty="0">
                <a:solidFill>
                  <a:srgbClr val="FF3300"/>
                </a:solidFill>
              </a:rPr>
              <a:t> </a:t>
            </a:r>
            <a:r>
              <a:rPr lang="fr-FR" altLang="fr-FR" sz="2100" b="1" dirty="0" err="1">
                <a:solidFill>
                  <a:srgbClr val="FF3300"/>
                </a:solidFill>
              </a:rPr>
              <a:t>Temperatures</a:t>
            </a:r>
            <a:r>
              <a:rPr lang="fr-FR" altLang="fr-FR" sz="2100" b="1" dirty="0">
                <a:solidFill>
                  <a:srgbClr val="FF3300"/>
                </a:solidFill>
              </a:rPr>
              <a:t> </a:t>
            </a:r>
            <a:r>
              <a:rPr lang="fr-FR" altLang="fr-FR" sz="2100" b="1" dirty="0" err="1">
                <a:solidFill>
                  <a:srgbClr val="FF3300"/>
                </a:solidFill>
              </a:rPr>
              <a:t>with</a:t>
            </a:r>
            <a:r>
              <a:rPr lang="fr-FR" altLang="fr-FR" sz="2100" b="1" dirty="0">
                <a:solidFill>
                  <a:srgbClr val="FF3300"/>
                </a:solidFill>
              </a:rPr>
              <a:t> the LMD 1D radiative convective model.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2100" b="1" dirty="0">
                <a:solidFill>
                  <a:srgbClr val="FF3300"/>
                </a:solidFill>
              </a:rPr>
              <a:t>Physical </a:t>
            </a:r>
            <a:r>
              <a:rPr lang="fr-FR" altLang="fr-FR" sz="2100" b="1" dirty="0" err="1">
                <a:solidFill>
                  <a:srgbClr val="FF3300"/>
                </a:solidFill>
              </a:rPr>
              <a:t>processes</a:t>
            </a:r>
            <a:r>
              <a:rPr lang="fr-FR" altLang="fr-FR" sz="2100" b="1" dirty="0">
                <a:solidFill>
                  <a:srgbClr val="FF3300"/>
                </a:solidFill>
              </a:rPr>
              <a:t> </a:t>
            </a:r>
            <a:r>
              <a:rPr lang="fr-FR" altLang="fr-FR" sz="2100" b="1" dirty="0" err="1">
                <a:solidFill>
                  <a:srgbClr val="FF3300"/>
                </a:solidFill>
              </a:rPr>
              <a:t>taken</a:t>
            </a:r>
            <a:r>
              <a:rPr lang="fr-FR" altLang="fr-FR" sz="2100" b="1" dirty="0">
                <a:solidFill>
                  <a:srgbClr val="FF3300"/>
                </a:solidFill>
              </a:rPr>
              <a:t> </a:t>
            </a:r>
            <a:r>
              <a:rPr lang="fr-FR" altLang="fr-FR" sz="2100" b="1" dirty="0" err="1">
                <a:solidFill>
                  <a:srgbClr val="FF3300"/>
                </a:solidFill>
              </a:rPr>
              <a:t>into</a:t>
            </a:r>
            <a:r>
              <a:rPr lang="fr-FR" altLang="fr-FR" sz="2100" b="1" dirty="0">
                <a:solidFill>
                  <a:srgbClr val="FF3300"/>
                </a:solidFill>
              </a:rPr>
              <a:t> </a:t>
            </a:r>
            <a:r>
              <a:rPr lang="fr-FR" altLang="fr-FR" sz="2100" b="1" dirty="0" err="1">
                <a:solidFill>
                  <a:srgbClr val="FF3300"/>
                </a:solidFill>
              </a:rPr>
              <a:t>account</a:t>
            </a:r>
            <a:r>
              <a:rPr lang="fr-FR" altLang="fr-FR" sz="2100" b="1" dirty="0">
                <a:solidFill>
                  <a:srgbClr val="FF3300"/>
                </a:solidFill>
              </a:rPr>
              <a:t>.</a:t>
            </a:r>
          </a:p>
        </p:txBody>
      </p:sp>
      <p:sp>
        <p:nvSpPr>
          <p:cNvPr id="19479" name="Text Box 23"/>
          <p:cNvSpPr txBox="1">
            <a:spLocks noChangeArrowheads="1"/>
          </p:cNvSpPr>
          <p:nvPr/>
        </p:nvSpPr>
        <p:spPr bwMode="auto">
          <a:xfrm>
            <a:off x="2434829" y="2695575"/>
            <a:ext cx="18473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fr-FR" altLang="fr-FR" sz="1050">
              <a:solidFill>
                <a:srgbClr val="000000"/>
              </a:solidFill>
            </a:endParaRPr>
          </a:p>
        </p:txBody>
      </p:sp>
      <p:sp>
        <p:nvSpPr>
          <p:cNvPr id="19480" name="Text Box 24"/>
          <p:cNvSpPr txBox="1">
            <a:spLocks noChangeArrowheads="1"/>
          </p:cNvSpPr>
          <p:nvPr/>
        </p:nvSpPr>
        <p:spPr bwMode="auto">
          <a:xfrm>
            <a:off x="5850731" y="4167187"/>
            <a:ext cx="74090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>
                <a:solidFill>
                  <a:srgbClr val="000000"/>
                </a:solidFill>
              </a:rPr>
              <a:t>Sensible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>
                <a:solidFill>
                  <a:srgbClr val="000000"/>
                </a:solidFill>
              </a:rPr>
              <a:t>Heat flux</a:t>
            </a:r>
          </a:p>
        </p:txBody>
      </p:sp>
      <p:sp>
        <p:nvSpPr>
          <p:cNvPr id="19481" name="Text Box 25"/>
          <p:cNvSpPr txBox="1">
            <a:spLocks noChangeArrowheads="1"/>
          </p:cNvSpPr>
          <p:nvPr/>
        </p:nvSpPr>
        <p:spPr bwMode="auto">
          <a:xfrm>
            <a:off x="6265069" y="2545556"/>
            <a:ext cx="117633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>
                <a:solidFill>
                  <a:srgbClr val="000000"/>
                </a:solidFill>
              </a:rPr>
              <a:t>Turbulence and convection</a:t>
            </a:r>
          </a:p>
        </p:txBody>
      </p:sp>
      <p:sp>
        <p:nvSpPr>
          <p:cNvPr id="19482" name="Text Box 26"/>
          <p:cNvSpPr txBox="1">
            <a:spLocks noChangeArrowheads="1"/>
          </p:cNvSpPr>
          <p:nvPr/>
        </p:nvSpPr>
        <p:spPr bwMode="auto">
          <a:xfrm>
            <a:off x="7466410" y="3667125"/>
            <a:ext cx="64312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>
                <a:solidFill>
                  <a:srgbClr val="000000"/>
                </a:solidFill>
              </a:rPr>
              <a:t>Co2 ice</a:t>
            </a:r>
          </a:p>
        </p:txBody>
      </p:sp>
      <p:sp>
        <p:nvSpPr>
          <p:cNvPr id="19483" name="Text Box 27"/>
          <p:cNvSpPr txBox="1">
            <a:spLocks noChangeArrowheads="1"/>
          </p:cNvSpPr>
          <p:nvPr/>
        </p:nvSpPr>
        <p:spPr bwMode="auto">
          <a:xfrm>
            <a:off x="7150894" y="4187428"/>
            <a:ext cx="84296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>
                <a:solidFill>
                  <a:srgbClr val="000000"/>
                </a:solidFill>
              </a:rPr>
              <a:t>Latent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>
                <a:solidFill>
                  <a:srgbClr val="000000"/>
                </a:solidFill>
              </a:rPr>
              <a:t>Heat flux</a:t>
            </a:r>
          </a:p>
        </p:txBody>
      </p:sp>
      <p:sp>
        <p:nvSpPr>
          <p:cNvPr id="19484" name="Text Box 28"/>
          <p:cNvSpPr txBox="1">
            <a:spLocks noChangeArrowheads="1"/>
          </p:cNvSpPr>
          <p:nvPr/>
        </p:nvSpPr>
        <p:spPr bwMode="auto">
          <a:xfrm>
            <a:off x="2195513" y="3052763"/>
            <a:ext cx="43954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 i="1">
                <a:solidFill>
                  <a:srgbClr val="FF9900"/>
                </a:solidFill>
              </a:rPr>
              <a:t>dust</a:t>
            </a:r>
          </a:p>
        </p:txBody>
      </p:sp>
      <p:sp>
        <p:nvSpPr>
          <p:cNvPr id="19485" name="Text Box 29"/>
          <p:cNvSpPr txBox="1">
            <a:spLocks noChangeArrowheads="1"/>
          </p:cNvSpPr>
          <p:nvPr/>
        </p:nvSpPr>
        <p:spPr bwMode="auto">
          <a:xfrm>
            <a:off x="3393281" y="3027760"/>
            <a:ext cx="43954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 i="1">
                <a:solidFill>
                  <a:srgbClr val="FF9900"/>
                </a:solidFill>
              </a:rPr>
              <a:t>dust</a:t>
            </a:r>
          </a:p>
        </p:txBody>
      </p:sp>
      <p:sp>
        <p:nvSpPr>
          <p:cNvPr id="19486" name="Text Box 30"/>
          <p:cNvSpPr txBox="1">
            <a:spLocks noChangeArrowheads="1"/>
          </p:cNvSpPr>
          <p:nvPr/>
        </p:nvSpPr>
        <p:spPr bwMode="auto">
          <a:xfrm>
            <a:off x="3992166" y="2939654"/>
            <a:ext cx="43954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 i="1">
                <a:solidFill>
                  <a:srgbClr val="FF9900"/>
                </a:solidFill>
              </a:rPr>
              <a:t>dust</a:t>
            </a:r>
          </a:p>
        </p:txBody>
      </p:sp>
      <p:sp>
        <p:nvSpPr>
          <p:cNvPr id="19487" name="Text Box 31"/>
          <p:cNvSpPr txBox="1">
            <a:spLocks noChangeArrowheads="1"/>
          </p:cNvSpPr>
          <p:nvPr/>
        </p:nvSpPr>
        <p:spPr bwMode="auto">
          <a:xfrm>
            <a:off x="4329112" y="3203972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 i="1">
                <a:solidFill>
                  <a:srgbClr val="000000"/>
                </a:solidFill>
              </a:rPr>
              <a:t>CO2</a:t>
            </a:r>
          </a:p>
        </p:txBody>
      </p:sp>
    </p:spTree>
    <p:extLst>
      <p:ext uri="{BB962C8B-B14F-4D97-AF65-F5344CB8AC3E}">
        <p14:creationId xmlns:p14="http://schemas.microsoft.com/office/powerpoint/2010/main" val="121958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551</Words>
  <Application>Microsoft Macintosh PowerPoint</Application>
  <PresentationFormat>Présentation à l'écran (16:9)</PresentationFormat>
  <Paragraphs>153</Paragraphs>
  <Slides>29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4" baseType="lpstr">
      <vt:lpstr>Arial Black</vt:lpstr>
      <vt:lpstr>Courier New</vt:lpstr>
      <vt:lpstr>Lucida Sans Unicode</vt:lpstr>
      <vt:lpstr>Arial</vt:lpstr>
      <vt:lpstr>Simple Light</vt:lpstr>
      <vt:lpstr>MARS AT LOW OBLIQUITY</vt:lpstr>
      <vt:lpstr>Motivations</vt:lpstr>
      <vt:lpstr>Motivations</vt:lpstr>
      <vt:lpstr>Our experiment</vt:lpstr>
      <vt:lpstr>Our experiment</vt:lpstr>
      <vt:lpstr>Our experiment</vt:lpstr>
      <vt:lpstr>Présentation PowerPoint</vt:lpstr>
      <vt:lpstr>NO SLOPES</vt:lpstr>
      <vt:lpstr>Présentation PowerPoint</vt:lpstr>
      <vt:lpstr>The ‘flat Mars’ experiment</vt:lpstr>
      <vt:lpstr>Schemas avec obliquités et code couleur </vt:lpstr>
      <vt:lpstr>The ‘flat Mars’ experiment</vt:lpstr>
      <vt:lpstr>The ‘flat Mars’ experiment</vt:lpstr>
      <vt:lpstr>The ‘flat Mars’ experiment</vt:lpstr>
      <vt:lpstr>The ‘flat Mars’ experiment</vt:lpstr>
      <vt:lpstr>SLOPES</vt:lpstr>
      <vt:lpstr>Our tool : a fast climate model</vt:lpstr>
      <vt:lpstr>Where does CO2 condense ?</vt:lpstr>
      <vt:lpstr>Where does CO2 condense ?</vt:lpstr>
      <vt:lpstr>How to describe slopes ?</vt:lpstr>
      <vt:lpstr>What criteria define the solar flux ?</vt:lpstr>
      <vt:lpstr>What criteria define the solar flux ?</vt:lpstr>
      <vt:lpstr>Présentation PowerPoint</vt:lpstr>
      <vt:lpstr>Présentation PowerPoint</vt:lpstr>
      <vt:lpstr>Slopes statistics </vt:lpstr>
      <vt:lpstr>Présentation PowerPoint</vt:lpstr>
      <vt:lpstr>Slopes statistics </vt:lpstr>
      <vt:lpstr>Slopes statistics </vt:lpstr>
      <vt:lpstr>Slopes statistics 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MARS AT LOW OBLIQUITY</dc:title>
  <cp:lastModifiedBy>Utilisateur de Microsoft Office</cp:lastModifiedBy>
  <cp:revision>23</cp:revision>
  <dcterms:modified xsi:type="dcterms:W3CDTF">2018-06-17T11:26:22Z</dcterms:modified>
</cp:coreProperties>
</file>